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749" r:id="rId2"/>
    <p:sldId id="758" r:id="rId3"/>
    <p:sldId id="1019" r:id="rId4"/>
    <p:sldId id="650" r:id="rId5"/>
    <p:sldId id="799" r:id="rId6"/>
    <p:sldId id="801" r:id="rId7"/>
    <p:sldId id="846" r:id="rId8"/>
    <p:sldId id="800" r:id="rId9"/>
    <p:sldId id="802" r:id="rId10"/>
    <p:sldId id="847" r:id="rId11"/>
    <p:sldId id="858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567" r:id="rId21"/>
    <p:sldId id="593" r:id="rId22"/>
    <p:sldId id="594" r:id="rId23"/>
    <p:sldId id="596" r:id="rId24"/>
    <p:sldId id="597" r:id="rId25"/>
    <p:sldId id="598" r:id="rId26"/>
    <p:sldId id="796" r:id="rId27"/>
    <p:sldId id="795" r:id="rId28"/>
    <p:sldId id="797" r:id="rId29"/>
    <p:sldId id="614" r:id="rId30"/>
    <p:sldId id="615" r:id="rId31"/>
    <p:sldId id="616" r:id="rId32"/>
    <p:sldId id="617" r:id="rId33"/>
    <p:sldId id="618" r:id="rId34"/>
    <p:sldId id="619" r:id="rId35"/>
    <p:sldId id="1086" r:id="rId36"/>
    <p:sldId id="623" r:id="rId37"/>
    <p:sldId id="624" r:id="rId38"/>
    <p:sldId id="625" r:id="rId39"/>
    <p:sldId id="626" r:id="rId40"/>
    <p:sldId id="1087" r:id="rId41"/>
    <p:sldId id="627" r:id="rId42"/>
    <p:sldId id="636" r:id="rId43"/>
    <p:sldId id="743" r:id="rId44"/>
    <p:sldId id="951" r:id="rId45"/>
    <p:sldId id="904" r:id="rId46"/>
    <p:sldId id="921" r:id="rId47"/>
    <p:sldId id="1088" r:id="rId48"/>
    <p:sldId id="923" r:id="rId49"/>
    <p:sldId id="1089" r:id="rId50"/>
    <p:sldId id="926" r:id="rId51"/>
    <p:sldId id="927" r:id="rId52"/>
    <p:sldId id="928" r:id="rId53"/>
    <p:sldId id="934" r:id="rId54"/>
    <p:sldId id="929" r:id="rId55"/>
    <p:sldId id="1020" r:id="rId56"/>
    <p:sldId id="911" r:id="rId57"/>
    <p:sldId id="930" r:id="rId58"/>
    <p:sldId id="908" r:id="rId59"/>
    <p:sldId id="914" r:id="rId60"/>
    <p:sldId id="922" r:id="rId61"/>
    <p:sldId id="932" r:id="rId62"/>
    <p:sldId id="935" r:id="rId63"/>
    <p:sldId id="941" r:id="rId64"/>
    <p:sldId id="1073" r:id="rId65"/>
    <p:sldId id="936" r:id="rId66"/>
    <p:sldId id="943" r:id="rId67"/>
    <p:sldId id="782" r:id="rId68"/>
    <p:sldId id="783" r:id="rId69"/>
    <p:sldId id="784" r:id="rId70"/>
    <p:sldId id="905" r:id="rId71"/>
    <p:sldId id="906" r:id="rId72"/>
    <p:sldId id="785" r:id="rId73"/>
    <p:sldId id="786" r:id="rId74"/>
    <p:sldId id="933" r:id="rId75"/>
    <p:sldId id="787" r:id="rId76"/>
    <p:sldId id="789" r:id="rId77"/>
    <p:sldId id="925" r:id="rId78"/>
    <p:sldId id="937" r:id="rId79"/>
    <p:sldId id="1027" r:id="rId80"/>
    <p:sldId id="938" r:id="rId81"/>
    <p:sldId id="955" r:id="rId82"/>
    <p:sldId id="1074" r:id="rId83"/>
    <p:sldId id="957" r:id="rId84"/>
    <p:sldId id="940" r:id="rId85"/>
    <p:sldId id="956" r:id="rId86"/>
    <p:sldId id="1075" r:id="rId87"/>
    <p:sldId id="1018" r:id="rId88"/>
    <p:sldId id="1076" r:id="rId89"/>
    <p:sldId id="1071" r:id="rId90"/>
    <p:sldId id="1084" r:id="rId91"/>
    <p:sldId id="1090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8ED985-118E-49C6-8D7A-C3884C27E03A}">
          <p14:sldIdLst>
            <p14:sldId id="749"/>
            <p14:sldId id="758"/>
            <p14:sldId id="1019"/>
            <p14:sldId id="650"/>
            <p14:sldId id="799"/>
            <p14:sldId id="801"/>
            <p14:sldId id="846"/>
            <p14:sldId id="800"/>
            <p14:sldId id="802"/>
            <p14:sldId id="847"/>
            <p14:sldId id="858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567"/>
            <p14:sldId id="593"/>
            <p14:sldId id="594"/>
            <p14:sldId id="596"/>
            <p14:sldId id="597"/>
            <p14:sldId id="598"/>
            <p14:sldId id="796"/>
            <p14:sldId id="795"/>
            <p14:sldId id="797"/>
            <p14:sldId id="614"/>
            <p14:sldId id="615"/>
            <p14:sldId id="616"/>
            <p14:sldId id="617"/>
            <p14:sldId id="618"/>
            <p14:sldId id="619"/>
            <p14:sldId id="1086"/>
            <p14:sldId id="623"/>
            <p14:sldId id="624"/>
            <p14:sldId id="625"/>
            <p14:sldId id="626"/>
            <p14:sldId id="1087"/>
            <p14:sldId id="627"/>
            <p14:sldId id="636"/>
            <p14:sldId id="743"/>
            <p14:sldId id="951"/>
            <p14:sldId id="904"/>
            <p14:sldId id="921"/>
            <p14:sldId id="1088"/>
            <p14:sldId id="923"/>
            <p14:sldId id="1089"/>
            <p14:sldId id="926"/>
            <p14:sldId id="927"/>
            <p14:sldId id="928"/>
            <p14:sldId id="934"/>
            <p14:sldId id="929"/>
            <p14:sldId id="1020"/>
            <p14:sldId id="911"/>
            <p14:sldId id="930"/>
            <p14:sldId id="908"/>
            <p14:sldId id="914"/>
            <p14:sldId id="922"/>
            <p14:sldId id="932"/>
            <p14:sldId id="935"/>
            <p14:sldId id="941"/>
            <p14:sldId id="1073"/>
            <p14:sldId id="936"/>
            <p14:sldId id="943"/>
            <p14:sldId id="782"/>
            <p14:sldId id="783"/>
            <p14:sldId id="784"/>
            <p14:sldId id="905"/>
            <p14:sldId id="906"/>
            <p14:sldId id="785"/>
            <p14:sldId id="786"/>
            <p14:sldId id="933"/>
            <p14:sldId id="787"/>
            <p14:sldId id="789"/>
            <p14:sldId id="925"/>
            <p14:sldId id="937"/>
            <p14:sldId id="1027"/>
            <p14:sldId id="938"/>
            <p14:sldId id="955"/>
            <p14:sldId id="1074"/>
            <p14:sldId id="957"/>
            <p14:sldId id="940"/>
            <p14:sldId id="956"/>
            <p14:sldId id="1075"/>
            <p14:sldId id="1018"/>
            <p14:sldId id="1076"/>
            <p14:sldId id="1071"/>
            <p14:sldId id="1084"/>
            <p14:sldId id="10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  <a:srgbClr val="9900CC"/>
    <a:srgbClr val="0000CC"/>
    <a:srgbClr val="FFCCCC"/>
    <a:srgbClr val="EEECE1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88273" autoAdjust="0"/>
  </p:normalViewPr>
  <p:slideViewPr>
    <p:cSldViewPr>
      <p:cViewPr>
        <p:scale>
          <a:sx n="99" d="100"/>
          <a:sy n="99" d="100"/>
        </p:scale>
        <p:origin x="88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01A0-EC92-4E4B-AED1-47E51D86B73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ADA7-B84D-44A9-81D6-E0CBC411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6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convert output to 1-hot representations for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6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</a:t>
            </a:r>
            <a:r>
              <a:rPr lang="en-US" baseline="0" dirty="0"/>
              <a:t> is not 0.  just happens to be at the boundary so you cant go further.</a:t>
            </a:r>
          </a:p>
          <a:p>
            <a:r>
              <a:rPr lang="en-US" baseline="0" dirty="0"/>
              <a:t>Implies you cant use derivative-&gt;0 as a stopping criterion for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1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 never</a:t>
            </a:r>
            <a:r>
              <a:rPr lang="en-US" baseline="0" dirty="0"/>
              <a:t> goes to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18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you</a:t>
            </a:r>
            <a:r>
              <a:rPr lang="en-US" baseline="0" dirty="0"/>
              <a:t> non-zero derivatives for the wrong classes, and pushes y towards 1 but with a weak slope.</a:t>
            </a:r>
          </a:p>
          <a:p>
            <a:r>
              <a:rPr lang="en-US" baseline="0" dirty="0"/>
              <a:t>For </a:t>
            </a:r>
            <a:r>
              <a:rPr lang="en-US" baseline="0" dirty="0" err="1"/>
              <a:t>for</a:t>
            </a:r>
            <a:r>
              <a:rPr lang="en-US" baseline="0" dirty="0"/>
              <a:t> the y=1 class, the slope is steeper – -1 occurs at (1 – (k-1)e) – and this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2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you</a:t>
            </a:r>
            <a:r>
              <a:rPr lang="en-US" baseline="0" dirty="0"/>
              <a:t> non-zero derivatives for the wrong classes, and pushes y towards 1 but with a weak slope.</a:t>
            </a:r>
          </a:p>
          <a:p>
            <a:r>
              <a:rPr lang="en-US" baseline="0" dirty="0"/>
              <a:t>For </a:t>
            </a:r>
            <a:r>
              <a:rPr lang="en-US" baseline="0" dirty="0" err="1"/>
              <a:t>for</a:t>
            </a:r>
            <a:r>
              <a:rPr lang="en-US" baseline="0" dirty="0"/>
              <a:t> the y=1 class, the slope is steeper – -1 occurs at (1 – (k-1)e) – and this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7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6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6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on figure from 2 slides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</a:t>
            </a:r>
            <a:r>
              <a:rPr lang="en-US" baseline="0" dirty="0"/>
              <a:t> is to reduce error </a:t>
            </a:r>
            <a:r>
              <a:rPr lang="en-US" baseline="0" dirty="0" err="1"/>
              <a:t>betwee</a:t>
            </a:r>
            <a:r>
              <a:rPr lang="en-US" baseline="0" dirty="0"/>
              <a:t> d and Y</a:t>
            </a:r>
          </a:p>
          <a:p>
            <a:endParaRPr lang="en-US" baseline="0" dirty="0"/>
          </a:p>
          <a:p>
            <a:r>
              <a:rPr lang="en-US" baseline="0" dirty="0"/>
              <a:t>We wont usually write x_{</a:t>
            </a:r>
            <a:r>
              <a:rPr lang="en-US" baseline="0" dirty="0" err="1"/>
              <a:t>nd</a:t>
            </a:r>
            <a:r>
              <a:rPr lang="en-US" baseline="0" dirty="0"/>
              <a:t>},   just </a:t>
            </a:r>
            <a:r>
              <a:rPr lang="en-US" baseline="0" dirty="0" err="1"/>
              <a:t>xd</a:t>
            </a:r>
            <a:r>
              <a:rPr lang="en-US" baseline="0" dirty="0"/>
              <a:t> for </a:t>
            </a:r>
            <a:r>
              <a:rPr lang="en-US" baseline="0" dirty="0" err="1"/>
              <a:t>inividual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2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Multi-dimensional</a:t>
            </a:r>
            <a:r>
              <a:rPr lang="en-US" baseline="0"/>
              <a:t>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ADA7-B84D-44A9-81D6-E0CBC4112BD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9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DD17-5E18-4327-862C-D0BB6499BB0A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85D5-F664-47CD-985A-E58C317234EE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C854-0931-4907-BAD0-74AB815B9802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4DF53-97B7-47F1-A33E-E17B0490C38E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E271-46C2-4016-BC95-96E222CA4C5C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2A52-CBB7-43A3-A200-784EDD7E597E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EE2-C287-4EEB-A9E6-8670BCCA1D2A}" type="datetime1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A82A-DB83-4F5C-A809-CAC923F58681}" type="datetime1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5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CE52-033A-4836-9D98-8AA5531FD453}" type="datetime1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0D42-5710-43D4-843D-7BD92B445B64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B49-3DCD-4950-A4F6-57C059E121AC}" type="datetime1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11-755/18-797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C690-6AD1-4696-9D2A-42CD96DAF04A}" type="datetime1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11-755/18-797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0.png"/><Relationship Id="rId5" Type="http://schemas.openxmlformats.org/officeDocument/2006/relationships/image" Target="../media/image1680.png"/><Relationship Id="rId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8.png"/><Relationship Id="rId4" Type="http://schemas.openxmlformats.org/officeDocument/2006/relationships/image" Target="../media/image1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8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70.png"/><Relationship Id="rId4" Type="http://schemas.openxmlformats.org/officeDocument/2006/relationships/image" Target="../media/image1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7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700.png"/><Relationship Id="rId3" Type="http://schemas.openxmlformats.org/officeDocument/2006/relationships/image" Target="../media/image32.png"/><Relationship Id="rId21" Type="http://schemas.openxmlformats.org/officeDocument/2006/relationships/image" Target="../media/image283.png"/><Relationship Id="rId17" Type="http://schemas.openxmlformats.org/officeDocument/2006/relationships/image" Target="../media/image269.png"/><Relationship Id="rId2" Type="http://schemas.openxmlformats.org/officeDocument/2006/relationships/image" Target="../media/image31.png"/><Relationship Id="rId16" Type="http://schemas.openxmlformats.org/officeDocument/2006/relationships/image" Target="../media/image264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63.png"/><Relationship Id="rId19" Type="http://schemas.openxmlformats.org/officeDocument/2006/relationships/image" Target="../media/image281.png"/><Relationship Id="rId14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6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1.png"/><Relationship Id="rId26" Type="http://schemas.openxmlformats.org/officeDocument/2006/relationships/image" Target="../media/image405.png"/><Relationship Id="rId3" Type="http://schemas.openxmlformats.org/officeDocument/2006/relationships/image" Target="../media/image41.png"/><Relationship Id="rId21" Type="http://schemas.openxmlformats.org/officeDocument/2006/relationships/image" Target="../media/image337.png"/><Relationship Id="rId17" Type="http://schemas.openxmlformats.org/officeDocument/2006/relationships/image" Target="../media/image290.png"/><Relationship Id="rId25" Type="http://schemas.openxmlformats.org/officeDocument/2006/relationships/image" Target="../media/image404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1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99.png"/><Relationship Id="rId23" Type="http://schemas.openxmlformats.org/officeDocument/2006/relationships/image" Target="../media/image398.png"/><Relationship Id="rId28" Type="http://schemas.openxmlformats.org/officeDocument/2006/relationships/image" Target="../media/image407.png"/><Relationship Id="rId19" Type="http://schemas.openxmlformats.org/officeDocument/2006/relationships/image" Target="../media/image300.png"/><Relationship Id="rId22" Type="http://schemas.openxmlformats.org/officeDocument/2006/relationships/image" Target="../media/image375.png"/><Relationship Id="rId27" Type="http://schemas.openxmlformats.org/officeDocument/2006/relationships/image" Target="../media/image4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6.png"/><Relationship Id="rId3" Type="http://schemas.openxmlformats.org/officeDocument/2006/relationships/image" Target="../media/image58.png"/><Relationship Id="rId21" Type="http://schemas.openxmlformats.org/officeDocument/2006/relationships/image" Target="../media/image409.png"/><Relationship Id="rId34" Type="http://schemas.openxmlformats.org/officeDocument/2006/relationships/image" Target="../media/image425.png"/><Relationship Id="rId25" Type="http://schemas.openxmlformats.org/officeDocument/2006/relationships/image" Target="../media/image415.png"/><Relationship Id="rId33" Type="http://schemas.openxmlformats.org/officeDocument/2006/relationships/image" Target="../media/image424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408.png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14.png"/><Relationship Id="rId32" Type="http://schemas.openxmlformats.org/officeDocument/2006/relationships/image" Target="../media/image423.png"/><Relationship Id="rId23" Type="http://schemas.openxmlformats.org/officeDocument/2006/relationships/image" Target="../media/image413.png"/><Relationship Id="rId28" Type="http://schemas.openxmlformats.org/officeDocument/2006/relationships/image" Target="../media/image418.png"/><Relationship Id="rId31" Type="http://schemas.openxmlformats.org/officeDocument/2006/relationships/image" Target="../media/image422.png"/><Relationship Id="rId4" Type="http://schemas.openxmlformats.org/officeDocument/2006/relationships/image" Target="../media/image30.png"/><Relationship Id="rId22" Type="http://schemas.openxmlformats.org/officeDocument/2006/relationships/image" Target="../media/image412.png"/><Relationship Id="rId27" Type="http://schemas.openxmlformats.org/officeDocument/2006/relationships/image" Target="../media/image417.png"/><Relationship Id="rId30" Type="http://schemas.openxmlformats.org/officeDocument/2006/relationships/image" Target="../media/image42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27.png"/><Relationship Id="rId7" Type="http://schemas.openxmlformats.org/officeDocument/2006/relationships/image" Target="../media/image25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2.png"/><Relationship Id="rId5" Type="http://schemas.openxmlformats.org/officeDocument/2006/relationships/image" Target="../media/image2312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3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4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5.png"/><Relationship Id="rId10" Type="http://schemas.openxmlformats.org/officeDocument/2006/relationships/image" Target="../media/image434.png"/><Relationship Id="rId9" Type="http://schemas.openxmlformats.org/officeDocument/2006/relationships/image" Target="../media/image4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7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75.png"/><Relationship Id="rId7" Type="http://schemas.openxmlformats.org/officeDocument/2006/relationships/image" Target="../media/image80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0.png"/><Relationship Id="rId5" Type="http://schemas.openxmlformats.org/officeDocument/2006/relationships/image" Target="../media/image5910.png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650.png"/><Relationship Id="rId7" Type="http://schemas.openxmlformats.org/officeDocument/2006/relationships/image" Target="../media/image5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5" Type="http://schemas.openxmlformats.org/officeDocument/2006/relationships/image" Target="../media/image503.png"/><Relationship Id="rId4" Type="http://schemas.openxmlformats.org/officeDocument/2006/relationships/image" Target="../media/image492.png"/><Relationship Id="rId9" Type="http://schemas.openxmlformats.org/officeDocument/2006/relationships/image" Target="../media/image5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Neural Networks</a:t>
            </a:r>
            <a:br>
              <a:rPr lang="en-US" b="1" dirty="0">
                <a:solidFill>
                  <a:srgbClr val="0000CC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 the network: </a:t>
            </a:r>
            <a:r>
              <a:rPr lang="en-US" b="1" dirty="0" err="1">
                <a:solidFill>
                  <a:srgbClr val="C00000"/>
                </a:solidFill>
              </a:rPr>
              <a:t>Backprop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11-785, Spring 2021</a:t>
            </a:r>
          </a:p>
          <a:p>
            <a:r>
              <a:rPr lang="en-US" dirty="0">
                <a:solidFill>
                  <a:srgbClr val="C00000"/>
                </a:solidFill>
              </a:rPr>
              <a:t>Lecture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2"/>
            <a:ext cx="8839200" cy="53741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i="1" dirty="0"/>
              <a:t>Gradient </a:t>
            </a:r>
            <a:r>
              <a:rPr lang="en-US" b="1" dirty="0"/>
              <a:t>of a scalar function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derivative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r>
                  <a:rPr lang="en-US" dirty="0"/>
                  <a:t>of a scalar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of a multi-variate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 multiplicative factor that gives us the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for tiny variations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00CC"/>
                  </a:solidFill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</a:t>
                </a:r>
                <a:r>
                  <a:rPr lang="en-US" b="1" i="1" dirty="0">
                    <a:solidFill>
                      <a:srgbClr val="C00000"/>
                    </a:solidFill>
                    <a:ea typeface="Cambria Math"/>
                  </a:rPr>
                  <a:t>gradient</a:t>
                </a:r>
                <a:r>
                  <a:rPr lang="en-US" dirty="0">
                    <a:ea typeface="Cambria Math"/>
                  </a:rPr>
                  <a:t>  is the transpose of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A column vector of the same dimensionality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  <a:blipFill>
                <a:blip r:embed="rId2"/>
                <a:stretch>
                  <a:fillRect l="-637" t="-1149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F8B8B5-912A-46BF-95E3-34AEDFD93808}"/>
              </a:ext>
            </a:extLst>
          </p:cNvPr>
          <p:cNvGrpSpPr/>
          <p:nvPr/>
        </p:nvGrpSpPr>
        <p:grpSpPr>
          <a:xfrm>
            <a:off x="2864022" y="1070822"/>
            <a:ext cx="4861075" cy="3034453"/>
            <a:chOff x="2864022" y="1070822"/>
            <a:chExt cx="4861075" cy="3034453"/>
          </a:xfrm>
        </p:grpSpPr>
        <p:pic>
          <p:nvPicPr>
            <p:cNvPr id="1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022" y="1070822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105400" y="3429000"/>
              <a:ext cx="304800" cy="762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05400" y="3200400"/>
              <a:ext cx="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10200" y="2933700"/>
              <a:ext cx="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5400" y="3200400"/>
              <a:ext cx="1752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0200" y="2952750"/>
              <a:ext cx="14478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629400" y="2971800"/>
              <a:ext cx="0" cy="2286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44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2"/>
            <a:ext cx="8839200" cy="53741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i="1" dirty="0"/>
              <a:t>Gradient </a:t>
            </a:r>
            <a:r>
              <a:rPr lang="en-US" b="1" dirty="0"/>
              <a:t>of a scalar function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derivative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r>
                  <a:rPr lang="en-US" dirty="0"/>
                  <a:t>of a scalar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of a multi-variate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 multiplicative factor that gives us the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for tiny variations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00CC"/>
                  </a:solidFill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</a:t>
                </a:r>
                <a:r>
                  <a:rPr lang="en-US" b="1" i="1" dirty="0">
                    <a:solidFill>
                      <a:srgbClr val="C00000"/>
                    </a:solidFill>
                    <a:ea typeface="Cambria Math"/>
                  </a:rPr>
                  <a:t>gradient</a:t>
                </a:r>
                <a:r>
                  <a:rPr lang="en-US" dirty="0">
                    <a:ea typeface="Cambria Math"/>
                  </a:rPr>
                  <a:t>  is the transpose of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A column vector of the same dimensionality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411" y="4206874"/>
                <a:ext cx="8610600" cy="2651125"/>
              </a:xfrm>
              <a:blipFill>
                <a:blip r:embed="rId2"/>
                <a:stretch>
                  <a:fillRect l="-637" t="-1149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F8B8B5-912A-46BF-95E3-34AEDFD93808}"/>
              </a:ext>
            </a:extLst>
          </p:cNvPr>
          <p:cNvGrpSpPr/>
          <p:nvPr/>
        </p:nvGrpSpPr>
        <p:grpSpPr>
          <a:xfrm>
            <a:off x="2864022" y="1070822"/>
            <a:ext cx="4861075" cy="3034453"/>
            <a:chOff x="2864022" y="1070822"/>
            <a:chExt cx="4861075" cy="3034453"/>
          </a:xfrm>
        </p:grpSpPr>
        <p:pic>
          <p:nvPicPr>
            <p:cNvPr id="1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022" y="1070822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105400" y="3429000"/>
              <a:ext cx="304800" cy="762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05400" y="3200400"/>
              <a:ext cx="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10200" y="2933700"/>
              <a:ext cx="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5400" y="3200400"/>
              <a:ext cx="1752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0200" y="2952750"/>
              <a:ext cx="14478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2899317"/>
                  <a:ext cx="867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593068"/>
                  <a:ext cx="5413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629400" y="2971800"/>
              <a:ext cx="0" cy="22860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9D9E73-EBA9-455C-9572-13D6081D8339}"/>
              </a:ext>
            </a:extLst>
          </p:cNvPr>
          <p:cNvSpPr txBox="1"/>
          <p:nvPr/>
        </p:nvSpPr>
        <p:spPr>
          <a:xfrm>
            <a:off x="16212" y="5975565"/>
            <a:ext cx="91440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This is a vector inner product.  To understand its behavior lets</a:t>
            </a:r>
            <a:b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consider a well-known property of inner products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98DFA7-C365-4C90-9462-87E4A8418054}"/>
              </a:ext>
            </a:extLst>
          </p:cNvPr>
          <p:cNvSpPr/>
          <p:nvPr/>
        </p:nvSpPr>
        <p:spPr>
          <a:xfrm>
            <a:off x="3352800" y="4800600"/>
            <a:ext cx="2438400" cy="5293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E8AA8BE-DCA0-4A6B-B255-BCF396167F80}"/>
              </a:ext>
            </a:extLst>
          </p:cNvPr>
          <p:cNvSpPr/>
          <p:nvPr/>
        </p:nvSpPr>
        <p:spPr>
          <a:xfrm>
            <a:off x="4734128" y="5317787"/>
            <a:ext cx="562071" cy="700392"/>
          </a:xfrm>
          <a:custGeom>
            <a:avLst/>
            <a:gdLst>
              <a:gd name="connsiteX0" fmla="*/ 0 w 562071"/>
              <a:gd name="connsiteY0" fmla="*/ 700392 h 700392"/>
              <a:gd name="connsiteX1" fmla="*/ 557719 w 562071"/>
              <a:gd name="connsiteY1" fmla="*/ 285345 h 700392"/>
              <a:gd name="connsiteX2" fmla="*/ 214008 w 562071"/>
              <a:gd name="connsiteY2" fmla="*/ 0 h 70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071" h="700392">
                <a:moveTo>
                  <a:pt x="0" y="700392"/>
                </a:moveTo>
                <a:cubicBezTo>
                  <a:pt x="261025" y="551234"/>
                  <a:pt x="522051" y="402077"/>
                  <a:pt x="557719" y="285345"/>
                </a:cubicBezTo>
                <a:cubicBezTo>
                  <a:pt x="593387" y="168613"/>
                  <a:pt x="403697" y="84306"/>
                  <a:pt x="214008" y="0"/>
                </a:cubicBezTo>
              </a:path>
            </a:pathLst>
          </a:custGeom>
          <a:noFill/>
          <a:ln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A well-known vector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389437"/>
                <a:ext cx="8229600" cy="2239963"/>
              </a:xfrm>
            </p:spPr>
            <p:txBody>
              <a:bodyPr/>
              <a:lstStyle/>
              <a:p>
                <a:r>
                  <a:rPr lang="en-US" dirty="0"/>
                  <a:t>The inner product between two vectors of fixed lengths is maximum when the two vectors are aligned</a:t>
                </a:r>
              </a:p>
              <a:p>
                <a:pPr lvl="1"/>
                <a:r>
                  <a:rPr lang="en-US" dirty="0"/>
                  <a:t>i.e.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389437"/>
                <a:ext cx="8229600" cy="2239963"/>
              </a:xfrm>
              <a:blipFill rotWithShape="1">
                <a:blip r:embed="rId2"/>
                <a:stretch>
                  <a:fillRect l="-1630" t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9A1835-E5F4-479B-8AD3-FE41B8230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3333" r="8095" b="21323"/>
          <a:stretch/>
        </p:blipFill>
        <p:spPr>
          <a:xfrm>
            <a:off x="1600200" y="1231401"/>
            <a:ext cx="5562600" cy="275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09E1B-0738-41DF-AB9C-25A1A3369E34}"/>
                  </a:ext>
                </a:extLst>
              </p:cNvPr>
              <p:cNvSpPr txBox="1"/>
              <p:nvPr/>
            </p:nvSpPr>
            <p:spPr>
              <a:xfrm>
                <a:off x="2956879" y="3988500"/>
                <a:ext cx="2849242" cy="4308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09E1B-0738-41DF-AB9C-25A1A336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79" y="3988500"/>
                <a:ext cx="28492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C4421-BDF7-4E14-9DDC-2617DC5A2740}"/>
                  </a:ext>
                </a:extLst>
              </p:cNvPr>
              <p:cNvSpPr txBox="1"/>
              <p:nvPr/>
            </p:nvSpPr>
            <p:spPr>
              <a:xfrm>
                <a:off x="6078486" y="1481637"/>
                <a:ext cx="949427" cy="2769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C4421-BDF7-4E14-9DDC-2617DC5A2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86" y="1481637"/>
                <a:ext cx="949427" cy="276999"/>
              </a:xfrm>
              <a:prstGeom prst="rect">
                <a:avLst/>
              </a:prstGeom>
              <a:blipFill>
                <a:blip r:embed="rId5"/>
                <a:stretch>
                  <a:fillRect l="-3205" t="-4444" r="-5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0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6294120"/>
            <a:ext cx="7010400" cy="381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1190"/>
          </a:xfrm>
        </p:spPr>
        <p:txBody>
          <a:bodyPr/>
          <a:lstStyle/>
          <a:p>
            <a:r>
              <a:rPr lang="en-US" b="1" dirty="0"/>
              <a:t>Properties of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14800"/>
                <a:ext cx="8229600" cy="27432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an 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ea typeface="Cambria Math"/>
                  </a:rPr>
                  <a:t> </a:t>
                </a:r>
                <a:r>
                  <a:rPr lang="en-US" dirty="0">
                    <a:ea typeface="Cambria Math"/>
                  </a:rPr>
                  <a:t>of any given 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max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aligned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baseline="300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/>
                      </a:rPr>
                      <m:t>T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The function 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ea typeface="Cambria Math"/>
                  </a:rPr>
                  <a:t> increases most rapidly if the input 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is exactly in the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baseline="300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/>
                      </a:rPr>
                      <m:t>T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gradient is the direction of fastest increase in 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14800"/>
                <a:ext cx="8229600" cy="2743200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879D77-0DC1-4164-B3A4-C78AEFC2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3333" r="8095" b="21323"/>
          <a:stretch/>
        </p:blipFill>
        <p:spPr>
          <a:xfrm>
            <a:off x="1600200" y="1231401"/>
            <a:ext cx="5562600" cy="275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9C2C7-FE64-4B15-BD69-55AD736A1D6F}"/>
                  </a:ext>
                </a:extLst>
              </p:cNvPr>
              <p:cNvSpPr txBox="1"/>
              <p:nvPr/>
            </p:nvSpPr>
            <p:spPr>
              <a:xfrm>
                <a:off x="3505200" y="1676400"/>
                <a:ext cx="77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9C2C7-FE64-4B15-BD69-55AD736A1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676400"/>
                <a:ext cx="777842" cy="276999"/>
              </a:xfrm>
              <a:prstGeom prst="rect">
                <a:avLst/>
              </a:prstGeom>
              <a:blipFill>
                <a:blip r:embed="rId4"/>
                <a:stretch>
                  <a:fillRect l="-6250" t="-2222" r="-101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23459-AC34-455E-9040-B05428F223A1}"/>
                  </a:ext>
                </a:extLst>
              </p:cNvPr>
              <p:cNvSpPr txBox="1"/>
              <p:nvPr/>
            </p:nvSpPr>
            <p:spPr>
              <a:xfrm>
                <a:off x="4876800" y="1017390"/>
                <a:ext cx="2407134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vs angle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23459-AC34-455E-9040-B05428F2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17390"/>
                <a:ext cx="2407134" cy="276999"/>
              </a:xfrm>
              <a:prstGeom prst="rect">
                <a:avLst/>
              </a:prstGeom>
              <a:blipFill>
                <a:blip r:embed="rId5"/>
                <a:stretch>
                  <a:fillRect l="-3291" t="-28889" r="-25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209261-FB5D-4EE1-B1F6-4C446A32CD75}"/>
                  </a:ext>
                </a:extLst>
              </p:cNvPr>
              <p:cNvSpPr txBox="1"/>
              <p:nvPr/>
            </p:nvSpPr>
            <p:spPr>
              <a:xfrm>
                <a:off x="235214" y="1512461"/>
                <a:ext cx="12059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 arrow</a:t>
                </a:r>
                <a:br>
                  <a:rPr lang="en-US" dirty="0"/>
                </a:b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209261-FB5D-4EE1-B1F6-4C446A32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4" y="1512461"/>
                <a:ext cx="1205971" cy="646331"/>
              </a:xfrm>
              <a:prstGeom prst="rect">
                <a:avLst/>
              </a:prstGeom>
              <a:blipFill>
                <a:blip r:embed="rId6"/>
                <a:stretch>
                  <a:fillRect l="-4569" t="-4717" r="-35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7C4F0-E53B-49A8-9E03-48EB9A309250}"/>
                  </a:ext>
                </a:extLst>
              </p:cNvPr>
              <p:cNvSpPr txBox="1"/>
              <p:nvPr/>
            </p:nvSpPr>
            <p:spPr>
              <a:xfrm>
                <a:off x="4876800" y="3290500"/>
                <a:ext cx="77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7C4F0-E53B-49A8-9E03-48EB9A309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290500"/>
                <a:ext cx="777842" cy="276999"/>
              </a:xfrm>
              <a:prstGeom prst="rect">
                <a:avLst/>
              </a:prstGeom>
              <a:blipFill>
                <a:blip r:embed="rId7"/>
                <a:stretch>
                  <a:fillRect l="-6250" t="-2222" r="-101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11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Picture 5" descr="surface1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965157" cy="495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95900" y="3684896"/>
            <a:ext cx="0" cy="1752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93056" y="3714464"/>
            <a:ext cx="0" cy="1097280"/>
          </a:xfrm>
          <a:prstGeom prst="line">
            <a:avLst/>
          </a:prstGeom>
          <a:ln w="38100">
            <a:solidFill>
              <a:srgbClr val="DA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57800" y="3657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250181" y="3749486"/>
            <a:ext cx="45719" cy="130364"/>
          </a:xfrm>
          <a:custGeom>
            <a:avLst/>
            <a:gdLst>
              <a:gd name="connsiteX0" fmla="*/ 0 w 65227"/>
              <a:gd name="connsiteY0" fmla="*/ 130364 h 130364"/>
              <a:gd name="connsiteX1" fmla="*/ 57150 w 65227"/>
              <a:gd name="connsiteY1" fmla="*/ 9714 h 130364"/>
              <a:gd name="connsiteX2" fmla="*/ 63500 w 65227"/>
              <a:gd name="connsiteY2" fmla="*/ 16064 h 1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7" h="130364">
                <a:moveTo>
                  <a:pt x="0" y="130364"/>
                </a:moveTo>
                <a:cubicBezTo>
                  <a:pt x="23283" y="79564"/>
                  <a:pt x="46567" y="28764"/>
                  <a:pt x="57150" y="9714"/>
                </a:cubicBezTo>
                <a:cubicBezTo>
                  <a:pt x="67733" y="-9336"/>
                  <a:pt x="65616" y="3364"/>
                  <a:pt x="63500" y="16064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26050" y="3956050"/>
            <a:ext cx="133350" cy="107950"/>
          </a:xfrm>
          <a:custGeom>
            <a:avLst/>
            <a:gdLst>
              <a:gd name="connsiteX0" fmla="*/ 0 w 133350"/>
              <a:gd name="connsiteY0" fmla="*/ 0 h 107950"/>
              <a:gd name="connsiteX1" fmla="*/ 133350 w 133350"/>
              <a:gd name="connsiteY1" fmla="*/ 107950 h 107950"/>
              <a:gd name="connsiteX2" fmla="*/ 133350 w 133350"/>
              <a:gd name="connsiteY2" fmla="*/ 10795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0" y="0"/>
                </a:moveTo>
                <a:lnTo>
                  <a:pt x="133350" y="107950"/>
                </a:lnTo>
                <a:lnTo>
                  <a:pt x="133350" y="1079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51450" y="4114800"/>
            <a:ext cx="82550" cy="158750"/>
          </a:xfrm>
          <a:custGeom>
            <a:avLst/>
            <a:gdLst>
              <a:gd name="connsiteX0" fmla="*/ 0 w 82550"/>
              <a:gd name="connsiteY0" fmla="*/ 158750 h 158750"/>
              <a:gd name="connsiteX1" fmla="*/ 82550 w 82550"/>
              <a:gd name="connsiteY1" fmla="*/ 0 h 158750"/>
              <a:gd name="connsiteX2" fmla="*/ 82550 w 82550"/>
              <a:gd name="connsiteY2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" h="158750">
                <a:moveTo>
                  <a:pt x="0" y="158750"/>
                </a:moveTo>
                <a:lnTo>
                  <a:pt x="82550" y="0"/>
                </a:lnTo>
                <a:lnTo>
                  <a:pt x="82550" y="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1450" y="4241800"/>
            <a:ext cx="82550" cy="6985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245100" y="4464050"/>
            <a:ext cx="147707" cy="153142"/>
          </a:xfrm>
          <a:custGeom>
            <a:avLst/>
            <a:gdLst>
              <a:gd name="connsiteX0" fmla="*/ 0 w 147707"/>
              <a:gd name="connsiteY0" fmla="*/ 0 h 153142"/>
              <a:gd name="connsiteX1" fmla="*/ 127000 w 147707"/>
              <a:gd name="connsiteY1" fmla="*/ 139700 h 153142"/>
              <a:gd name="connsiteX2" fmla="*/ 146050 w 147707"/>
              <a:gd name="connsiteY2" fmla="*/ 139700 h 1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07" h="153142">
                <a:moveTo>
                  <a:pt x="0" y="0"/>
                </a:moveTo>
                <a:cubicBezTo>
                  <a:pt x="51329" y="58208"/>
                  <a:pt x="102658" y="116417"/>
                  <a:pt x="127000" y="139700"/>
                </a:cubicBezTo>
                <a:cubicBezTo>
                  <a:pt x="151342" y="162983"/>
                  <a:pt x="148696" y="151341"/>
                  <a:pt x="146050" y="13970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276850" y="4502150"/>
            <a:ext cx="57150" cy="88900"/>
          </a:xfrm>
          <a:custGeom>
            <a:avLst/>
            <a:gdLst>
              <a:gd name="connsiteX0" fmla="*/ 57150 w 57150"/>
              <a:gd name="connsiteY0" fmla="*/ 0 h 88900"/>
              <a:gd name="connsiteX1" fmla="*/ 0 w 57150"/>
              <a:gd name="connsiteY1" fmla="*/ 88900 h 88900"/>
              <a:gd name="connsiteX2" fmla="*/ 0 w 57150"/>
              <a:gd name="connsiteY2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" h="88900">
                <a:moveTo>
                  <a:pt x="57150" y="0"/>
                </a:moveTo>
                <a:lnTo>
                  <a:pt x="0" y="88900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292725" y="5257800"/>
            <a:ext cx="269875" cy="179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38800" y="4464050"/>
            <a:ext cx="1476033" cy="793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</a:t>
                </a:r>
                <a:br>
                  <a:rPr lang="en-US" dirty="0"/>
                </a:br>
                <a:r>
                  <a:rPr lang="en-US" dirty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blipFill>
                <a:blip r:embed="rId3"/>
                <a:stretch>
                  <a:fillRect l="-2941" t="-5607" b="-13084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32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 descr="surface1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965157" cy="495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95900" y="3684896"/>
            <a:ext cx="0" cy="1752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93056" y="3714464"/>
            <a:ext cx="0" cy="1097280"/>
          </a:xfrm>
          <a:prstGeom prst="line">
            <a:avLst/>
          </a:prstGeom>
          <a:ln w="38100">
            <a:solidFill>
              <a:srgbClr val="DAA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57800" y="3657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250181" y="3749486"/>
            <a:ext cx="45719" cy="130364"/>
          </a:xfrm>
          <a:custGeom>
            <a:avLst/>
            <a:gdLst>
              <a:gd name="connsiteX0" fmla="*/ 0 w 65227"/>
              <a:gd name="connsiteY0" fmla="*/ 130364 h 130364"/>
              <a:gd name="connsiteX1" fmla="*/ 57150 w 65227"/>
              <a:gd name="connsiteY1" fmla="*/ 9714 h 130364"/>
              <a:gd name="connsiteX2" fmla="*/ 63500 w 65227"/>
              <a:gd name="connsiteY2" fmla="*/ 16064 h 1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7" h="130364">
                <a:moveTo>
                  <a:pt x="0" y="130364"/>
                </a:moveTo>
                <a:cubicBezTo>
                  <a:pt x="23283" y="79564"/>
                  <a:pt x="46567" y="28764"/>
                  <a:pt x="57150" y="9714"/>
                </a:cubicBezTo>
                <a:cubicBezTo>
                  <a:pt x="67733" y="-9336"/>
                  <a:pt x="65616" y="3364"/>
                  <a:pt x="63500" y="16064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26050" y="3956050"/>
            <a:ext cx="133350" cy="107950"/>
          </a:xfrm>
          <a:custGeom>
            <a:avLst/>
            <a:gdLst>
              <a:gd name="connsiteX0" fmla="*/ 0 w 133350"/>
              <a:gd name="connsiteY0" fmla="*/ 0 h 107950"/>
              <a:gd name="connsiteX1" fmla="*/ 133350 w 133350"/>
              <a:gd name="connsiteY1" fmla="*/ 107950 h 107950"/>
              <a:gd name="connsiteX2" fmla="*/ 133350 w 133350"/>
              <a:gd name="connsiteY2" fmla="*/ 10795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0" y="0"/>
                </a:moveTo>
                <a:lnTo>
                  <a:pt x="133350" y="107950"/>
                </a:lnTo>
                <a:lnTo>
                  <a:pt x="133350" y="1079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51450" y="4114800"/>
            <a:ext cx="82550" cy="158750"/>
          </a:xfrm>
          <a:custGeom>
            <a:avLst/>
            <a:gdLst>
              <a:gd name="connsiteX0" fmla="*/ 0 w 82550"/>
              <a:gd name="connsiteY0" fmla="*/ 158750 h 158750"/>
              <a:gd name="connsiteX1" fmla="*/ 82550 w 82550"/>
              <a:gd name="connsiteY1" fmla="*/ 0 h 158750"/>
              <a:gd name="connsiteX2" fmla="*/ 82550 w 82550"/>
              <a:gd name="connsiteY2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" h="158750">
                <a:moveTo>
                  <a:pt x="0" y="158750"/>
                </a:moveTo>
                <a:lnTo>
                  <a:pt x="82550" y="0"/>
                </a:lnTo>
                <a:lnTo>
                  <a:pt x="82550" y="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1450" y="4241800"/>
            <a:ext cx="82550" cy="6985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245100" y="4464050"/>
            <a:ext cx="147707" cy="153142"/>
          </a:xfrm>
          <a:custGeom>
            <a:avLst/>
            <a:gdLst>
              <a:gd name="connsiteX0" fmla="*/ 0 w 147707"/>
              <a:gd name="connsiteY0" fmla="*/ 0 h 153142"/>
              <a:gd name="connsiteX1" fmla="*/ 127000 w 147707"/>
              <a:gd name="connsiteY1" fmla="*/ 139700 h 153142"/>
              <a:gd name="connsiteX2" fmla="*/ 146050 w 147707"/>
              <a:gd name="connsiteY2" fmla="*/ 139700 h 1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07" h="153142">
                <a:moveTo>
                  <a:pt x="0" y="0"/>
                </a:moveTo>
                <a:cubicBezTo>
                  <a:pt x="51329" y="58208"/>
                  <a:pt x="102658" y="116417"/>
                  <a:pt x="127000" y="139700"/>
                </a:cubicBezTo>
                <a:cubicBezTo>
                  <a:pt x="151342" y="162983"/>
                  <a:pt x="148696" y="151341"/>
                  <a:pt x="146050" y="139700"/>
                </a:cubicBez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276850" y="4502150"/>
            <a:ext cx="57150" cy="88900"/>
          </a:xfrm>
          <a:custGeom>
            <a:avLst/>
            <a:gdLst>
              <a:gd name="connsiteX0" fmla="*/ 57150 w 57150"/>
              <a:gd name="connsiteY0" fmla="*/ 0 h 88900"/>
              <a:gd name="connsiteX1" fmla="*/ 0 w 57150"/>
              <a:gd name="connsiteY1" fmla="*/ 88900 h 88900"/>
              <a:gd name="connsiteX2" fmla="*/ 0 w 57150"/>
              <a:gd name="connsiteY2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" h="88900">
                <a:moveTo>
                  <a:pt x="57150" y="0"/>
                </a:moveTo>
                <a:lnTo>
                  <a:pt x="0" y="88900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292725" y="5257800"/>
            <a:ext cx="269875" cy="179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38800" y="4464050"/>
            <a:ext cx="1476033" cy="793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</a:t>
                </a:r>
                <a:br>
                  <a:rPr lang="en-US" dirty="0"/>
                </a:br>
                <a:r>
                  <a:rPr lang="en-US" dirty="0"/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833" y="3924300"/>
                <a:ext cx="1648400" cy="646331"/>
              </a:xfrm>
              <a:prstGeom prst="rect">
                <a:avLst/>
              </a:prstGeom>
              <a:blipFill>
                <a:blip r:embed="rId3"/>
                <a:stretch>
                  <a:fillRect l="-2941" t="-5607" b="-13084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05600" y="4699668"/>
                <a:ext cx="2209800" cy="923330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Moving in this direction </a:t>
                </a:r>
                <a:r>
                  <a:rPr lang="en-US" i="1" dirty="0"/>
                  <a:t>increases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fastest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699668"/>
                <a:ext cx="2209800" cy="923330"/>
              </a:xfrm>
              <a:prstGeom prst="rect">
                <a:avLst/>
              </a:prstGeom>
              <a:blipFill rotWithShape="1">
                <a:blip r:embed="rId4"/>
                <a:stretch>
                  <a:fillRect t="-3289" r="-1923" b="-921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50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E45C6-B956-4470-8B4A-7FDFC0AD63EE}"/>
              </a:ext>
            </a:extLst>
          </p:cNvPr>
          <p:cNvGrpSpPr/>
          <p:nvPr/>
        </p:nvGrpSpPr>
        <p:grpSpPr>
          <a:xfrm>
            <a:off x="958042" y="1447800"/>
            <a:ext cx="7957358" cy="4953000"/>
            <a:chOff x="958042" y="1447800"/>
            <a:chExt cx="7957358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95900" y="3684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93056" y="3714464"/>
              <a:ext cx="0" cy="1115568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2578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0181" y="3749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6050" y="3956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51450" y="4114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51450" y="4241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276850" y="4498619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292725" y="5257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Gradient</a:t>
                  </a:r>
                  <a:br>
                    <a:rPr lang="en-US" dirty="0"/>
                  </a:br>
                  <a:r>
                    <a:rPr lang="en-US" dirty="0"/>
                    <a:t>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</m:oMath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941" t="-5607" b="-1308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638800" y="4464050"/>
              <a:ext cx="1476033" cy="7937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increases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947" b="-921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decreases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68" b="-8497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5030725" y="5438089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186645" y="5119300"/>
              <a:ext cx="1844080" cy="324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5252314" y="4689043"/>
              <a:ext cx="87782" cy="95098"/>
            </a:xfrm>
            <a:custGeom>
              <a:avLst/>
              <a:gdLst>
                <a:gd name="connsiteX0" fmla="*/ 0 w 87782"/>
                <a:gd name="connsiteY0" fmla="*/ 0 h 95098"/>
                <a:gd name="connsiteX1" fmla="*/ 87782 w 87782"/>
                <a:gd name="connsiteY1" fmla="*/ 95098 h 95098"/>
                <a:gd name="connsiteX2" fmla="*/ 87782 w 87782"/>
                <a:gd name="connsiteY2" fmla="*/ 95098 h 9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782" h="95098">
                  <a:moveTo>
                    <a:pt x="0" y="0"/>
                  </a:moveTo>
                  <a:lnTo>
                    <a:pt x="87782" y="95098"/>
                  </a:lnTo>
                  <a:lnTo>
                    <a:pt x="87782" y="95098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274259" y="4813402"/>
              <a:ext cx="58522" cy="51206"/>
            </a:xfrm>
            <a:custGeom>
              <a:avLst/>
              <a:gdLst>
                <a:gd name="connsiteX0" fmla="*/ 0 w 58522"/>
                <a:gd name="connsiteY0" fmla="*/ 51206 h 51206"/>
                <a:gd name="connsiteX1" fmla="*/ 58522 w 58522"/>
                <a:gd name="connsiteY1" fmla="*/ 0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" h="51206">
                  <a:moveTo>
                    <a:pt x="0" y="51206"/>
                  </a:moveTo>
                  <a:lnTo>
                    <a:pt x="5852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253387" y="4480207"/>
              <a:ext cx="124048" cy="117553"/>
            </a:xfrm>
            <a:custGeom>
              <a:avLst/>
              <a:gdLst>
                <a:gd name="connsiteX0" fmla="*/ 0 w 124048"/>
                <a:gd name="connsiteY0" fmla="*/ 0 h 117553"/>
                <a:gd name="connsiteX1" fmla="*/ 116506 w 124048"/>
                <a:gd name="connsiteY1" fmla="*/ 109446 h 117553"/>
                <a:gd name="connsiteX2" fmla="*/ 112976 w 124048"/>
                <a:gd name="connsiteY2" fmla="*/ 109446 h 117553"/>
                <a:gd name="connsiteX3" fmla="*/ 112976 w 124048"/>
                <a:gd name="connsiteY3" fmla="*/ 109446 h 1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048" h="117553">
                  <a:moveTo>
                    <a:pt x="0" y="0"/>
                  </a:moveTo>
                  <a:lnTo>
                    <a:pt x="116506" y="109446"/>
                  </a:lnTo>
                  <a:cubicBezTo>
                    <a:pt x="135335" y="127687"/>
                    <a:pt x="112976" y="109446"/>
                    <a:pt x="112976" y="109446"/>
                  </a:cubicBezTo>
                  <a:lnTo>
                    <a:pt x="112976" y="10944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87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FD9AAD-1734-492E-AA75-4641F2AAD7EA}"/>
              </a:ext>
            </a:extLst>
          </p:cNvPr>
          <p:cNvGrpSpPr/>
          <p:nvPr/>
        </p:nvGrpSpPr>
        <p:grpSpPr>
          <a:xfrm>
            <a:off x="152400" y="1447800"/>
            <a:ext cx="8879529" cy="4953000"/>
            <a:chOff x="152400" y="1447800"/>
            <a:chExt cx="8879529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560125" y="2919350"/>
              <a:ext cx="0" cy="23384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522025" y="284315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562600" y="2964875"/>
              <a:ext cx="0" cy="1554480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598225" y="3581400"/>
              <a:ext cx="2174175" cy="1676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436620" y="2843150"/>
              <a:ext cx="1595309" cy="646331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here</a:t>
              </a:r>
              <a:br>
                <a:rPr lang="en-US" dirty="0"/>
              </a:br>
              <a:r>
                <a:rPr lang="en-US" dirty="0"/>
                <a:t>is 0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621975" y="4478975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8" idx="4"/>
            </p:cNvCxnSpPr>
            <p:nvPr/>
          </p:nvCxnSpPr>
          <p:spPr>
            <a:xfrm>
              <a:off x="3660075" y="4555175"/>
              <a:ext cx="0" cy="702625"/>
            </a:xfrm>
            <a:prstGeom prst="line">
              <a:avLst/>
            </a:prstGeom>
            <a:ln w="38100"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657600" y="4571995"/>
              <a:ext cx="0" cy="201168"/>
            </a:xfrm>
            <a:prstGeom prst="line">
              <a:avLst/>
            </a:prstGeom>
            <a:ln w="38100">
              <a:solidFill>
                <a:srgbClr val="4D7F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/>
            <p:cNvSpPr/>
            <p:nvPr/>
          </p:nvSpPr>
          <p:spPr>
            <a:xfrm>
              <a:off x="3607112" y="4678586"/>
              <a:ext cx="123416" cy="28049"/>
            </a:xfrm>
            <a:custGeom>
              <a:avLst/>
              <a:gdLst>
                <a:gd name="connsiteX0" fmla="*/ 0 w 123416"/>
                <a:gd name="connsiteY0" fmla="*/ 28049 h 28049"/>
                <a:gd name="connsiteX1" fmla="*/ 123416 w 123416"/>
                <a:gd name="connsiteY1" fmla="*/ 0 h 28049"/>
                <a:gd name="connsiteX2" fmla="*/ 123416 w 123416"/>
                <a:gd name="connsiteY2" fmla="*/ 0 h 2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416" h="28049">
                  <a:moveTo>
                    <a:pt x="0" y="28049"/>
                  </a:moveTo>
                  <a:lnTo>
                    <a:pt x="123416" y="0"/>
                  </a:lnTo>
                  <a:lnTo>
                    <a:pt x="123416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618331" y="4616382"/>
              <a:ext cx="98394" cy="17326"/>
            </a:xfrm>
            <a:custGeom>
              <a:avLst/>
              <a:gdLst>
                <a:gd name="connsiteX0" fmla="*/ 0 w 98394"/>
                <a:gd name="connsiteY0" fmla="*/ 17326 h 17326"/>
                <a:gd name="connsiteX1" fmla="*/ 89757 w 98394"/>
                <a:gd name="connsiteY1" fmla="*/ 497 h 17326"/>
                <a:gd name="connsiteX2" fmla="*/ 89757 w 98394"/>
                <a:gd name="connsiteY2" fmla="*/ 6106 h 1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94" h="17326">
                  <a:moveTo>
                    <a:pt x="0" y="17326"/>
                  </a:moveTo>
                  <a:cubicBezTo>
                    <a:pt x="29919" y="11716"/>
                    <a:pt x="74798" y="2367"/>
                    <a:pt x="89757" y="497"/>
                  </a:cubicBezTo>
                  <a:cubicBezTo>
                    <a:pt x="104717" y="-1373"/>
                    <a:pt x="97237" y="2366"/>
                    <a:pt x="89757" y="6106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2400" y="4310542"/>
              <a:ext cx="1595309" cy="646331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here</a:t>
              </a:r>
              <a:br>
                <a:rPr lang="en-US" dirty="0"/>
              </a:br>
              <a:r>
                <a:rPr lang="en-US" dirty="0"/>
                <a:t>is 0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524000" y="4906487"/>
              <a:ext cx="2083112" cy="351313"/>
            </a:xfrm>
            <a:prstGeom prst="straightConnector1">
              <a:avLst/>
            </a:prstGeom>
            <a:ln w="38100">
              <a:solidFill>
                <a:srgbClr val="4515F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68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Properties of Gradient: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72200"/>
                <a:ext cx="8229600" cy="6397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gradient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r>
                  <a:rPr lang="en-US" dirty="0"/>
                  <a:t> is perpendicular to the level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72200"/>
                <a:ext cx="8229600" cy="639763"/>
              </a:xfrm>
              <a:blipFill>
                <a:blip r:embed="rId2"/>
                <a:stretch>
                  <a:fillRect l="-815" t="-16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01919-5AFE-47AD-853D-BF0CDEE2DD97}"/>
              </a:ext>
            </a:extLst>
          </p:cNvPr>
          <p:cNvGrpSpPr/>
          <p:nvPr/>
        </p:nvGrpSpPr>
        <p:grpSpPr>
          <a:xfrm>
            <a:off x="1219199" y="1066800"/>
            <a:ext cx="6965157" cy="4953000"/>
            <a:chOff x="1219199" y="1066800"/>
            <a:chExt cx="6965157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199" y="1066800"/>
              <a:ext cx="6965157" cy="49530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5295899" y="3303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293055" y="3333464"/>
              <a:ext cx="0" cy="1097280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257799" y="3276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0180" y="3368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26049" y="3575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1449" y="3733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251449" y="3860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5245099" y="4083050"/>
              <a:ext cx="147707" cy="153142"/>
            </a:xfrm>
            <a:custGeom>
              <a:avLst/>
              <a:gdLst>
                <a:gd name="connsiteX0" fmla="*/ 0 w 147707"/>
                <a:gd name="connsiteY0" fmla="*/ 0 h 153142"/>
                <a:gd name="connsiteX1" fmla="*/ 127000 w 147707"/>
                <a:gd name="connsiteY1" fmla="*/ 139700 h 153142"/>
                <a:gd name="connsiteX2" fmla="*/ 146050 w 147707"/>
                <a:gd name="connsiteY2" fmla="*/ 139700 h 15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707" h="153142">
                  <a:moveTo>
                    <a:pt x="0" y="0"/>
                  </a:moveTo>
                  <a:cubicBezTo>
                    <a:pt x="51329" y="58208"/>
                    <a:pt x="102658" y="116417"/>
                    <a:pt x="127000" y="139700"/>
                  </a:cubicBezTo>
                  <a:cubicBezTo>
                    <a:pt x="151342" y="162983"/>
                    <a:pt x="148696" y="151341"/>
                    <a:pt x="146050" y="1397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276849" y="4121150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5292724" y="4876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023409" y="5062302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4828032" y="4747565"/>
              <a:ext cx="1177747" cy="453542"/>
            </a:xfrm>
            <a:custGeom>
              <a:avLst/>
              <a:gdLst>
                <a:gd name="connsiteX0" fmla="*/ 0 w 1177747"/>
                <a:gd name="connsiteY0" fmla="*/ 0 h 453542"/>
                <a:gd name="connsiteX1" fmla="*/ 87782 w 1177747"/>
                <a:gd name="connsiteY1" fmla="*/ 124358 h 453542"/>
                <a:gd name="connsiteX2" fmla="*/ 241402 w 1177747"/>
                <a:gd name="connsiteY2" fmla="*/ 204825 h 453542"/>
                <a:gd name="connsiteX3" fmla="*/ 387706 w 1177747"/>
                <a:gd name="connsiteY3" fmla="*/ 263347 h 453542"/>
                <a:gd name="connsiteX4" fmla="*/ 592531 w 1177747"/>
                <a:gd name="connsiteY4" fmla="*/ 336499 h 453542"/>
                <a:gd name="connsiteX5" fmla="*/ 797357 w 1177747"/>
                <a:gd name="connsiteY5" fmla="*/ 387705 h 453542"/>
                <a:gd name="connsiteX6" fmla="*/ 980237 w 1177747"/>
                <a:gd name="connsiteY6" fmla="*/ 416966 h 453542"/>
                <a:gd name="connsiteX7" fmla="*/ 1097280 w 1177747"/>
                <a:gd name="connsiteY7" fmla="*/ 438912 h 453542"/>
                <a:gd name="connsiteX8" fmla="*/ 1177747 w 1177747"/>
                <a:gd name="connsiteY8" fmla="*/ 453542 h 4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747" h="453542">
                  <a:moveTo>
                    <a:pt x="0" y="0"/>
                  </a:moveTo>
                  <a:cubicBezTo>
                    <a:pt x="23774" y="45110"/>
                    <a:pt x="47548" y="90221"/>
                    <a:pt x="87782" y="124358"/>
                  </a:cubicBezTo>
                  <a:cubicBezTo>
                    <a:pt x="128016" y="158495"/>
                    <a:pt x="191415" y="181660"/>
                    <a:pt x="241402" y="204825"/>
                  </a:cubicBezTo>
                  <a:cubicBezTo>
                    <a:pt x="291389" y="227990"/>
                    <a:pt x="329185" y="241401"/>
                    <a:pt x="387706" y="263347"/>
                  </a:cubicBezTo>
                  <a:cubicBezTo>
                    <a:pt x="446227" y="285293"/>
                    <a:pt x="524256" y="315773"/>
                    <a:pt x="592531" y="336499"/>
                  </a:cubicBezTo>
                  <a:cubicBezTo>
                    <a:pt x="660806" y="357225"/>
                    <a:pt x="732739" y="374294"/>
                    <a:pt x="797357" y="387705"/>
                  </a:cubicBezTo>
                  <a:cubicBezTo>
                    <a:pt x="861975" y="401116"/>
                    <a:pt x="930250" y="408432"/>
                    <a:pt x="980237" y="416966"/>
                  </a:cubicBezTo>
                  <a:cubicBezTo>
                    <a:pt x="1030224" y="425500"/>
                    <a:pt x="1097280" y="438912"/>
                    <a:pt x="1097280" y="438912"/>
                  </a:cubicBezTo>
                  <a:lnTo>
                    <a:pt x="1177747" y="45354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043123" y="2479853"/>
              <a:ext cx="2867559" cy="938037"/>
            </a:xfrm>
            <a:custGeom>
              <a:avLst/>
              <a:gdLst>
                <a:gd name="connsiteX0" fmla="*/ 2867559 w 2867559"/>
                <a:gd name="connsiteY0" fmla="*/ 877824 h 938037"/>
                <a:gd name="connsiteX1" fmla="*/ 2626157 w 2867559"/>
                <a:gd name="connsiteY1" fmla="*/ 936346 h 938037"/>
                <a:gd name="connsiteX2" fmla="*/ 2179930 w 2867559"/>
                <a:gd name="connsiteY2" fmla="*/ 819303 h 938037"/>
                <a:gd name="connsiteX3" fmla="*/ 2070202 w 2867559"/>
                <a:gd name="connsiteY3" fmla="*/ 738835 h 938037"/>
                <a:gd name="connsiteX4" fmla="*/ 1850746 w 2867559"/>
                <a:gd name="connsiteY4" fmla="*/ 541325 h 938037"/>
                <a:gd name="connsiteX5" fmla="*/ 1682496 w 2867559"/>
                <a:gd name="connsiteY5" fmla="*/ 446227 h 938037"/>
                <a:gd name="connsiteX6" fmla="*/ 1477671 w 2867559"/>
                <a:gd name="connsiteY6" fmla="*/ 395021 h 938037"/>
                <a:gd name="connsiteX7" fmla="*/ 1133856 w 2867559"/>
                <a:gd name="connsiteY7" fmla="*/ 336499 h 938037"/>
                <a:gd name="connsiteX8" fmla="*/ 687629 w 2867559"/>
                <a:gd name="connsiteY8" fmla="*/ 263347 h 938037"/>
                <a:gd name="connsiteX9" fmla="*/ 431597 w 2867559"/>
                <a:gd name="connsiteY9" fmla="*/ 241402 h 938037"/>
                <a:gd name="connsiteX10" fmla="*/ 204826 w 2867559"/>
                <a:gd name="connsiteY10" fmla="*/ 95098 h 938037"/>
                <a:gd name="connsiteX11" fmla="*/ 0 w 2867559"/>
                <a:gd name="connsiteY11" fmla="*/ 0 h 938037"/>
                <a:gd name="connsiteX12" fmla="*/ 0 w 2867559"/>
                <a:gd name="connsiteY12" fmla="*/ 0 h 93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7559" h="938037">
                  <a:moveTo>
                    <a:pt x="2867559" y="877824"/>
                  </a:moveTo>
                  <a:cubicBezTo>
                    <a:pt x="2804160" y="911961"/>
                    <a:pt x="2740762" y="946099"/>
                    <a:pt x="2626157" y="936346"/>
                  </a:cubicBezTo>
                  <a:cubicBezTo>
                    <a:pt x="2511552" y="926593"/>
                    <a:pt x="2272589" y="852222"/>
                    <a:pt x="2179930" y="819303"/>
                  </a:cubicBezTo>
                  <a:cubicBezTo>
                    <a:pt x="2087271" y="786384"/>
                    <a:pt x="2125066" y="785165"/>
                    <a:pt x="2070202" y="738835"/>
                  </a:cubicBezTo>
                  <a:cubicBezTo>
                    <a:pt x="2015338" y="692505"/>
                    <a:pt x="1915364" y="590093"/>
                    <a:pt x="1850746" y="541325"/>
                  </a:cubicBezTo>
                  <a:cubicBezTo>
                    <a:pt x="1786128" y="492557"/>
                    <a:pt x="1744675" y="470611"/>
                    <a:pt x="1682496" y="446227"/>
                  </a:cubicBezTo>
                  <a:cubicBezTo>
                    <a:pt x="1620317" y="421843"/>
                    <a:pt x="1569111" y="413309"/>
                    <a:pt x="1477671" y="395021"/>
                  </a:cubicBezTo>
                  <a:cubicBezTo>
                    <a:pt x="1386231" y="376733"/>
                    <a:pt x="1133856" y="336499"/>
                    <a:pt x="1133856" y="336499"/>
                  </a:cubicBezTo>
                  <a:cubicBezTo>
                    <a:pt x="1002183" y="314553"/>
                    <a:pt x="804672" y="279196"/>
                    <a:pt x="687629" y="263347"/>
                  </a:cubicBezTo>
                  <a:cubicBezTo>
                    <a:pt x="570586" y="247498"/>
                    <a:pt x="512064" y="269444"/>
                    <a:pt x="431597" y="241402"/>
                  </a:cubicBezTo>
                  <a:cubicBezTo>
                    <a:pt x="351130" y="213360"/>
                    <a:pt x="276759" y="135332"/>
                    <a:pt x="204826" y="95098"/>
                  </a:cubicBezTo>
                  <a:cubicBezTo>
                    <a:pt x="132893" y="5486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292724" y="3136529"/>
              <a:ext cx="269875" cy="17969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023409" y="3322031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96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305800" cy="4678363"/>
              </a:xfrm>
            </p:spPr>
            <p:txBody>
              <a:bodyPr/>
              <a:lstStyle/>
              <a:p>
                <a:r>
                  <a:rPr lang="en-US" dirty="0"/>
                  <a:t>The Hessian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given by the second derivative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305800" cy="4678363"/>
              </a:xfrm>
              <a:blipFill rotWithShape="1">
                <a:blip r:embed="rId3"/>
                <a:stretch>
                  <a:fillRect l="-1689" t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35113" y="2743200"/>
          <a:ext cx="5749925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5920" imgH="1701720" progId="Equation.3">
                  <p:embed/>
                </p:oleObj>
              </mc:Choice>
              <mc:Fallback>
                <p:oleObj name="Equation" r:id="rId4" imgW="3085920" imgH="170172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2743200"/>
                        <a:ext cx="5749925" cy="317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04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Recap: Empirical Risk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Divergence on the </a:t>
                </a:r>
                <a:r>
                  <a:rPr lang="en-US" dirty="0" err="1"/>
                  <a:t>i-th</a:t>
                </a:r>
                <a:r>
                  <a:rPr lang="en-US" dirty="0"/>
                  <a:t> instance: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𝑑𝑖𝑣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Empirical average divergence on all training data: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Estimate the parameters to minimize the empirical estimate of expected divergence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</m:acc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argmin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𝑊</m:t>
                          </m:r>
                        </m:lim>
                      </m:limLow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I.e. minimize the </a:t>
                </a:r>
                <a:r>
                  <a:rPr lang="en-US" i="1" dirty="0"/>
                  <a:t>empirical risk </a:t>
                </a:r>
                <a:r>
                  <a:rPr lang="en-US" dirty="0"/>
                  <a:t>over the drawn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  <a:blipFill>
                <a:blip r:embed="rId7"/>
                <a:stretch>
                  <a:fillRect l="-667" t="-1027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942488-2119-42BB-AA77-CF1C035371DB}"/>
              </a:ext>
            </a:extLst>
          </p:cNvPr>
          <p:cNvGrpSpPr/>
          <p:nvPr/>
        </p:nvGrpSpPr>
        <p:grpSpPr>
          <a:xfrm>
            <a:off x="2971800" y="1027350"/>
            <a:ext cx="2955180" cy="1903635"/>
            <a:chOff x="2971800" y="1027350"/>
            <a:chExt cx="2955180" cy="1903635"/>
          </a:xfrm>
        </p:grpSpPr>
        <p:grpSp>
          <p:nvGrpSpPr>
            <p:cNvPr id="47" name="Group 46"/>
            <p:cNvGrpSpPr/>
            <p:nvPr/>
          </p:nvGrpSpPr>
          <p:grpSpPr>
            <a:xfrm>
              <a:off x="2971800" y="1371600"/>
              <a:ext cx="2955180" cy="1559385"/>
              <a:chOff x="144734" y="1283166"/>
              <a:chExt cx="2526860" cy="133337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96778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4734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07132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163758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03332" y="1786122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/>
              <p:cNvCxnSpPr>
                <a:stCxn id="49" idx="0"/>
                <a:endCxn id="52" idx="4"/>
              </p:cNvCxnSpPr>
              <p:nvPr/>
            </p:nvCxnSpPr>
            <p:spPr>
              <a:xfrm flipV="1">
                <a:off x="201007" y="1898668"/>
                <a:ext cx="658598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8" idx="0"/>
                <a:endCxn id="52" idx="4"/>
              </p:cNvCxnSpPr>
              <p:nvPr/>
            </p:nvCxnSpPr>
            <p:spPr>
              <a:xfrm flipV="1">
                <a:off x="553051" y="1898668"/>
                <a:ext cx="306554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50" idx="0"/>
                <a:endCxn id="52" idx="4"/>
              </p:cNvCxnSpPr>
              <p:nvPr/>
            </p:nvCxnSpPr>
            <p:spPr>
              <a:xfrm flipH="1" flipV="1">
                <a:off x="859605" y="1898668"/>
                <a:ext cx="3801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51" idx="0"/>
                <a:endCxn id="52" idx="4"/>
              </p:cNvCxnSpPr>
              <p:nvPr/>
            </p:nvCxnSpPr>
            <p:spPr>
              <a:xfrm flipH="1" flipV="1">
                <a:off x="859605" y="1898668"/>
                <a:ext cx="360426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>
                <a:off x="1841693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99484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181857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559047" y="2053084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829516" y="1786122"/>
                <a:ext cx="112547" cy="112547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58" idx="0"/>
                <a:endCxn id="61" idx="4"/>
              </p:cNvCxnSpPr>
              <p:nvPr/>
            </p:nvCxnSpPr>
            <p:spPr>
              <a:xfrm flipV="1">
                <a:off x="1555757" y="1898668"/>
                <a:ext cx="33003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57" idx="0"/>
                <a:endCxn id="61" idx="4"/>
              </p:cNvCxnSpPr>
              <p:nvPr/>
            </p:nvCxnSpPr>
            <p:spPr>
              <a:xfrm flipV="1">
                <a:off x="1885708" y="1898668"/>
                <a:ext cx="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59" idx="0"/>
                <a:endCxn id="61" idx="4"/>
              </p:cNvCxnSpPr>
              <p:nvPr/>
            </p:nvCxnSpPr>
            <p:spPr>
              <a:xfrm flipH="1" flipV="1">
                <a:off x="1885789" y="1898668"/>
                <a:ext cx="3400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60" idx="0"/>
                <a:endCxn id="61" idx="4"/>
              </p:cNvCxnSpPr>
              <p:nvPr/>
            </p:nvCxnSpPr>
            <p:spPr>
              <a:xfrm flipH="1" flipV="1">
                <a:off x="1885789" y="1898668"/>
                <a:ext cx="71727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1326596" y="1507450"/>
                <a:ext cx="112547" cy="112547"/>
              </a:xfrm>
              <a:prstGeom prst="ellipse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/>
              <p:cNvCxnSpPr>
                <a:stCxn id="52" idx="0"/>
                <a:endCxn id="66" idx="4"/>
              </p:cNvCxnSpPr>
              <p:nvPr/>
            </p:nvCxnSpPr>
            <p:spPr>
              <a:xfrm flipV="1">
                <a:off x="859605" y="1619996"/>
                <a:ext cx="523265" cy="166125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0"/>
                <a:endCxn id="66" idx="4"/>
              </p:cNvCxnSpPr>
              <p:nvPr/>
            </p:nvCxnSpPr>
            <p:spPr>
              <a:xfrm flipH="1" flipV="1">
                <a:off x="1382869" y="1619996"/>
                <a:ext cx="502920" cy="166125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66" idx="0"/>
              </p:cNvCxnSpPr>
              <p:nvPr/>
            </p:nvCxnSpPr>
            <p:spPr>
              <a:xfrm flipH="1" flipV="1">
                <a:off x="1382869" y="1283166"/>
                <a:ext cx="1" cy="224284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78" idx="1"/>
                <a:endCxn id="49" idx="4"/>
              </p:cNvCxnSpPr>
              <p:nvPr/>
            </p:nvCxnSpPr>
            <p:spPr>
              <a:xfrm flipH="1" flipV="1">
                <a:off x="201007" y="2165630"/>
                <a:ext cx="698455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78" idx="6"/>
                <a:endCxn id="48" idx="4"/>
              </p:cNvCxnSpPr>
              <p:nvPr/>
            </p:nvCxnSpPr>
            <p:spPr>
              <a:xfrm flipH="1" flipV="1">
                <a:off x="553051" y="2165630"/>
                <a:ext cx="38449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50" idx="4"/>
              </p:cNvCxnSpPr>
              <p:nvPr/>
            </p:nvCxnSpPr>
            <p:spPr>
              <a:xfrm flipH="1" flipV="1">
                <a:off x="863406" y="2165630"/>
                <a:ext cx="56273" cy="40127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78" idx="7"/>
                <a:endCxn id="51" idx="4"/>
              </p:cNvCxnSpPr>
              <p:nvPr/>
            </p:nvCxnSpPr>
            <p:spPr>
              <a:xfrm flipV="1">
                <a:off x="931011" y="2165630"/>
                <a:ext cx="289019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endCxn id="58" idx="4"/>
              </p:cNvCxnSpPr>
              <p:nvPr/>
            </p:nvCxnSpPr>
            <p:spPr>
              <a:xfrm flipV="1">
                <a:off x="937546" y="2165630"/>
                <a:ext cx="618211" cy="430479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8" idx="6"/>
                <a:endCxn id="57" idx="4"/>
              </p:cNvCxnSpPr>
              <p:nvPr/>
            </p:nvCxnSpPr>
            <p:spPr>
              <a:xfrm flipV="1">
                <a:off x="937546" y="2165630"/>
                <a:ext cx="948162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78" idx="6"/>
                <a:endCxn id="59" idx="4"/>
              </p:cNvCxnSpPr>
              <p:nvPr/>
            </p:nvCxnSpPr>
            <p:spPr>
              <a:xfrm flipV="1">
                <a:off x="937546" y="2165630"/>
                <a:ext cx="128832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78" idx="6"/>
                <a:endCxn id="60" idx="4"/>
              </p:cNvCxnSpPr>
              <p:nvPr/>
            </p:nvCxnSpPr>
            <p:spPr>
              <a:xfrm flipV="1">
                <a:off x="937546" y="2165630"/>
                <a:ext cx="1665515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892927" y="2571918"/>
                <a:ext cx="44618" cy="4461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/>
              <p:cNvCxnSpPr>
                <a:stCxn id="87" idx="7"/>
                <a:endCxn id="60" idx="4"/>
              </p:cNvCxnSpPr>
              <p:nvPr/>
            </p:nvCxnSpPr>
            <p:spPr>
              <a:xfrm flipV="1">
                <a:off x="1999004" y="2165630"/>
                <a:ext cx="604057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87" idx="7"/>
                <a:endCxn id="59" idx="4"/>
              </p:cNvCxnSpPr>
              <p:nvPr/>
            </p:nvCxnSpPr>
            <p:spPr>
              <a:xfrm flipV="1">
                <a:off x="1999004" y="2165630"/>
                <a:ext cx="226867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87" idx="2"/>
                <a:endCxn id="49" idx="4"/>
              </p:cNvCxnSpPr>
              <p:nvPr/>
            </p:nvCxnSpPr>
            <p:spPr>
              <a:xfrm flipH="1" flipV="1">
                <a:off x="201007" y="2165630"/>
                <a:ext cx="1759912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87" idx="2"/>
                <a:endCxn id="48" idx="4"/>
              </p:cNvCxnSpPr>
              <p:nvPr/>
            </p:nvCxnSpPr>
            <p:spPr>
              <a:xfrm flipH="1" flipV="1">
                <a:off x="553051" y="2165630"/>
                <a:ext cx="1407868" cy="42859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7" idx="1"/>
                <a:endCxn id="50" idx="4"/>
              </p:cNvCxnSpPr>
              <p:nvPr/>
            </p:nvCxnSpPr>
            <p:spPr>
              <a:xfrm flipH="1" flipV="1">
                <a:off x="863406" y="2165630"/>
                <a:ext cx="1104048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87" idx="0"/>
                <a:endCxn id="57" idx="4"/>
              </p:cNvCxnSpPr>
              <p:nvPr/>
            </p:nvCxnSpPr>
            <p:spPr>
              <a:xfrm flipH="1" flipV="1">
                <a:off x="1885708" y="2165630"/>
                <a:ext cx="97521" cy="40628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7" idx="0"/>
                <a:endCxn id="58" idx="4"/>
              </p:cNvCxnSpPr>
              <p:nvPr/>
            </p:nvCxnSpPr>
            <p:spPr>
              <a:xfrm flipH="1" flipV="1">
                <a:off x="1555757" y="2165630"/>
                <a:ext cx="427472" cy="406287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87" idx="1"/>
                <a:endCxn id="51" idx="4"/>
              </p:cNvCxnSpPr>
              <p:nvPr/>
            </p:nvCxnSpPr>
            <p:spPr>
              <a:xfrm flipH="1" flipV="1">
                <a:off x="1220031" y="2165630"/>
                <a:ext cx="747423" cy="412822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1960920" y="2571918"/>
                <a:ext cx="44618" cy="4461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58" idx="0"/>
                <a:endCxn id="52" idx="4"/>
              </p:cNvCxnSpPr>
              <p:nvPr/>
            </p:nvCxnSpPr>
            <p:spPr>
              <a:xfrm flipH="1" flipV="1">
                <a:off x="859605" y="1898668"/>
                <a:ext cx="69615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7" idx="0"/>
                <a:endCxn id="52" idx="4"/>
              </p:cNvCxnSpPr>
              <p:nvPr/>
            </p:nvCxnSpPr>
            <p:spPr>
              <a:xfrm flipH="1" flipV="1">
                <a:off x="859605" y="1898668"/>
                <a:ext cx="1026103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59" idx="0"/>
                <a:endCxn id="52" idx="4"/>
              </p:cNvCxnSpPr>
              <p:nvPr/>
            </p:nvCxnSpPr>
            <p:spPr>
              <a:xfrm flipH="1" flipV="1">
                <a:off x="859605" y="1898668"/>
                <a:ext cx="1366266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0" idx="0"/>
                <a:endCxn id="61" idx="4"/>
              </p:cNvCxnSpPr>
              <p:nvPr/>
            </p:nvCxnSpPr>
            <p:spPr>
              <a:xfrm flipH="1" flipV="1">
                <a:off x="1885789" y="1898668"/>
                <a:ext cx="71727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1" idx="0"/>
                <a:endCxn id="61" idx="4"/>
              </p:cNvCxnSpPr>
              <p:nvPr/>
            </p:nvCxnSpPr>
            <p:spPr>
              <a:xfrm flipV="1">
                <a:off x="1220031" y="1898668"/>
                <a:ext cx="665759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0" idx="0"/>
                <a:endCxn id="61" idx="4"/>
              </p:cNvCxnSpPr>
              <p:nvPr/>
            </p:nvCxnSpPr>
            <p:spPr>
              <a:xfrm flipV="1">
                <a:off x="863406" y="1898668"/>
                <a:ext cx="1022384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8" idx="0"/>
                <a:endCxn id="61" idx="4"/>
              </p:cNvCxnSpPr>
              <p:nvPr/>
            </p:nvCxnSpPr>
            <p:spPr>
              <a:xfrm flipV="1">
                <a:off x="553051" y="1898668"/>
                <a:ext cx="1332738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9" idx="0"/>
                <a:endCxn id="61" idx="4"/>
              </p:cNvCxnSpPr>
              <p:nvPr/>
            </p:nvCxnSpPr>
            <p:spPr>
              <a:xfrm flipV="1">
                <a:off x="201007" y="1898668"/>
                <a:ext cx="1684782" cy="154416"/>
              </a:xfrm>
              <a:prstGeom prst="straightConnector1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1246129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46713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447297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537823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623319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713845" y="2588566"/>
                <a:ext cx="15087" cy="1508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3088353" y="1027350"/>
                  <a:ext cx="147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1" i="1" smtClean="0">
                            <a:latin typeface="Cambria Math"/>
                          </a:rPr>
                          <m:t>𝑾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353" y="1027350"/>
                  <a:ext cx="147970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00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problem of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86200"/>
            <a:ext cx="3962400" cy="2590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General problem of optimization: Given a function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of some variable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/>
              <a:t>…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Find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where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is minimum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6D7CED-0413-43A8-97EE-63913381C6E4}"/>
              </a:ext>
            </a:extLst>
          </p:cNvPr>
          <p:cNvGrpSpPr/>
          <p:nvPr/>
        </p:nvGrpSpPr>
        <p:grpSpPr>
          <a:xfrm>
            <a:off x="127106" y="1295401"/>
            <a:ext cx="8026294" cy="5138628"/>
            <a:chOff x="127106" y="1295401"/>
            <a:chExt cx="8026294" cy="5138628"/>
          </a:xfrm>
        </p:grpSpPr>
        <p:pic>
          <p:nvPicPr>
            <p:cNvPr id="4" name="Picture 3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228" y="4048441"/>
              <a:ext cx="3354734" cy="2385588"/>
            </a:xfrm>
            <a:prstGeom prst="rect">
              <a:avLst/>
            </a:prstGeom>
          </p:spPr>
        </p:pic>
        <p:pic>
          <p:nvPicPr>
            <p:cNvPr id="5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99" y="1295401"/>
              <a:ext cx="3296623" cy="265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6354309" y="2690019"/>
              <a:ext cx="1799091" cy="80131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248400" y="3581400"/>
              <a:ext cx="87356" cy="19050"/>
            </a:xfrm>
            <a:prstGeom prst="ellipse">
              <a:avLst/>
            </a:prstGeom>
            <a:solidFill>
              <a:srgbClr val="4515F7">
                <a:alpha val="25098"/>
              </a:srgbClr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980953" y="4048441"/>
              <a:ext cx="1524000" cy="1914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06" y="1295401"/>
              <a:ext cx="4409113" cy="2461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27106" y="2187756"/>
              <a:ext cx="1183149" cy="124124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7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Finding the minimum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200"/>
                <a:ext cx="8229600" cy="25908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Find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at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b="0" i="0" dirty="0" smtClean="0">
                        <a:latin typeface="Cambria Math"/>
                      </a:rPr>
                      <m:t>′(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Solve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solution is a “turning point”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Derivatives go from positive to negative or vice versa at this point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But is it a minimum? 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200"/>
                <a:ext cx="8229600" cy="2590800"/>
              </a:xfrm>
              <a:blipFill>
                <a:blip r:embed="rId2"/>
                <a:stretch>
                  <a:fillRect l="-667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383C5A-25FD-4BC8-BEB6-8E9CF282D490}"/>
              </a:ext>
            </a:extLst>
          </p:cNvPr>
          <p:cNvGrpSpPr/>
          <p:nvPr/>
        </p:nvGrpSpPr>
        <p:grpSpPr>
          <a:xfrm>
            <a:off x="1143000" y="1066800"/>
            <a:ext cx="6553200" cy="2519065"/>
            <a:chOff x="1143000" y="1066800"/>
            <a:chExt cx="6553200" cy="251906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52600" y="3200400"/>
              <a:ext cx="594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752600" y="10668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531327" y="1237785"/>
              <a:ext cx="3445727" cy="1255534"/>
            </a:xfrm>
            <a:custGeom>
              <a:avLst/>
              <a:gdLst>
                <a:gd name="connsiteX0" fmla="*/ 0 w 3445727"/>
                <a:gd name="connsiteY0" fmla="*/ 0 h 1255534"/>
                <a:gd name="connsiteX1" fmla="*/ 1282390 w 3445727"/>
                <a:gd name="connsiteY1" fmla="*/ 1126274 h 1255534"/>
                <a:gd name="connsiteX2" fmla="*/ 2687444 w 3445727"/>
                <a:gd name="connsiteY2" fmla="*/ 1115122 h 1255534"/>
                <a:gd name="connsiteX3" fmla="*/ 3445727 w 3445727"/>
                <a:gd name="connsiteY3" fmla="*/ 89210 h 12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5727" h="1255534">
                  <a:moveTo>
                    <a:pt x="0" y="0"/>
                  </a:moveTo>
                  <a:cubicBezTo>
                    <a:pt x="417241" y="470210"/>
                    <a:pt x="834483" y="940420"/>
                    <a:pt x="1282390" y="1126274"/>
                  </a:cubicBezTo>
                  <a:cubicBezTo>
                    <a:pt x="1730297" y="1312128"/>
                    <a:pt x="2326888" y="1287966"/>
                    <a:pt x="2687444" y="1115122"/>
                  </a:cubicBezTo>
                  <a:cubicBezTo>
                    <a:pt x="3048000" y="942278"/>
                    <a:pt x="3246863" y="515744"/>
                    <a:pt x="3445727" y="8921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7669" y="312420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3000" y="1677938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2800" y="2514600"/>
              <a:ext cx="2624254" cy="0"/>
            </a:xfrm>
            <a:prstGeom prst="line">
              <a:avLst/>
            </a:prstGeom>
            <a:ln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22268" y="1865552"/>
              <a:ext cx="0" cy="6277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𝑑𝑥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017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Turning Points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9717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zero derivative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Both are turning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2CDD5F-087E-446C-9B48-79D4D311240E}"/>
              </a:ext>
            </a:extLst>
          </p:cNvPr>
          <p:cNvGrpSpPr/>
          <p:nvPr/>
        </p:nvGrpSpPr>
        <p:grpSpPr>
          <a:xfrm>
            <a:off x="76200" y="1175504"/>
            <a:ext cx="8762999" cy="2362200"/>
            <a:chOff x="76200" y="1175504"/>
            <a:chExt cx="8762999" cy="2362200"/>
          </a:xfrm>
        </p:grpSpPr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6096000" y="117550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26571" y="2394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6186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827314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878352" y="1414306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183857" y="2670929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405539" y="24851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4833257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4559414" y="23327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4958442" y="1632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47080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942895" y="3067804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2652939" y="15565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955471" y="17089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6" name="Text Box 46"/>
            <p:cNvSpPr txBox="1">
              <a:spLocks noChangeArrowheads="1"/>
            </p:cNvSpPr>
            <p:nvPr/>
          </p:nvSpPr>
          <p:spPr bwMode="auto">
            <a:xfrm>
              <a:off x="3153682" y="19057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7" name="Text Box 47"/>
            <p:cNvSpPr txBox="1">
              <a:spLocks noChangeArrowheads="1"/>
            </p:cNvSpPr>
            <p:nvPr/>
          </p:nvSpPr>
          <p:spPr bwMode="auto">
            <a:xfrm>
              <a:off x="3404053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8" name="Text Box 48"/>
            <p:cNvSpPr txBox="1">
              <a:spLocks noChangeArrowheads="1"/>
            </p:cNvSpPr>
            <p:nvPr/>
          </p:nvSpPr>
          <p:spPr bwMode="auto">
            <a:xfrm>
              <a:off x="3581400" y="24391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9" name="Text Box 49"/>
            <p:cNvSpPr txBox="1">
              <a:spLocks noChangeArrowheads="1"/>
            </p:cNvSpPr>
            <p:nvPr/>
          </p:nvSpPr>
          <p:spPr bwMode="auto">
            <a:xfrm>
              <a:off x="3706585" y="2591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1" name="Text Box 51"/>
            <p:cNvSpPr txBox="1">
              <a:spLocks noChangeArrowheads="1"/>
            </p:cNvSpPr>
            <p:nvPr/>
          </p:nvSpPr>
          <p:spPr bwMode="auto">
            <a:xfrm>
              <a:off x="6784067" y="12517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2" name="Text Box 52"/>
            <p:cNvSpPr txBox="1">
              <a:spLocks noChangeArrowheads="1"/>
            </p:cNvSpPr>
            <p:nvPr/>
          </p:nvSpPr>
          <p:spPr bwMode="auto">
            <a:xfrm>
              <a:off x="7034438" y="14041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3" name="Text Box 53"/>
            <p:cNvSpPr txBox="1">
              <a:spLocks noChangeArrowheads="1"/>
            </p:cNvSpPr>
            <p:nvPr/>
          </p:nvSpPr>
          <p:spPr bwMode="auto">
            <a:xfrm>
              <a:off x="7211785" y="16009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4" name="Text Box 54"/>
            <p:cNvSpPr txBox="1">
              <a:spLocks noChangeArrowheads="1"/>
            </p:cNvSpPr>
            <p:nvPr/>
          </p:nvSpPr>
          <p:spPr bwMode="auto">
            <a:xfrm>
              <a:off x="7389131" y="17978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5" name="Text Box 55"/>
            <p:cNvSpPr txBox="1">
              <a:spLocks noChangeArrowheads="1"/>
            </p:cNvSpPr>
            <p:nvPr/>
          </p:nvSpPr>
          <p:spPr bwMode="auto">
            <a:xfrm>
              <a:off x="7566478" y="19946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6" name="Text Box 56"/>
            <p:cNvSpPr txBox="1">
              <a:spLocks noChangeArrowheads="1"/>
            </p:cNvSpPr>
            <p:nvPr/>
          </p:nvSpPr>
          <p:spPr bwMode="auto">
            <a:xfrm>
              <a:off x="7712528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7" name="Text Box 57"/>
            <p:cNvSpPr txBox="1">
              <a:spLocks noChangeArrowheads="1"/>
            </p:cNvSpPr>
            <p:nvPr/>
          </p:nvSpPr>
          <p:spPr bwMode="auto">
            <a:xfrm>
              <a:off x="7910738" y="24264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8" name="Text Box 58"/>
            <p:cNvSpPr txBox="1">
              <a:spLocks noChangeArrowheads="1"/>
            </p:cNvSpPr>
            <p:nvPr/>
          </p:nvSpPr>
          <p:spPr bwMode="auto">
            <a:xfrm>
              <a:off x="8286295" y="26423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404053" y="308979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417457" y="154610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27314" y="1797804"/>
              <a:ext cx="210207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8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Derivatives of a curve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9717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are turning points</a:t>
            </a:r>
          </a:p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</a:t>
            </a:r>
            <a:r>
              <a:rPr lang="en-US" dirty="0">
                <a:solidFill>
                  <a:srgbClr val="C00000"/>
                </a:solidFill>
              </a:rPr>
              <a:t>zero derivative</a:t>
            </a:r>
            <a:endParaRPr lang="en-US" i="1" dirty="0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DE3239-236E-4176-9CB4-84F0AB57C029}"/>
              </a:ext>
            </a:extLst>
          </p:cNvPr>
          <p:cNvGrpSpPr/>
          <p:nvPr/>
        </p:nvGrpSpPr>
        <p:grpSpPr>
          <a:xfrm>
            <a:off x="76200" y="1543803"/>
            <a:ext cx="8762999" cy="1993901"/>
            <a:chOff x="76200" y="1543803"/>
            <a:chExt cx="8762999" cy="1993901"/>
          </a:xfrm>
        </p:grpSpPr>
        <p:sp>
          <p:nvSpPr>
            <p:cNvPr id="22" name="Oval 21"/>
            <p:cNvSpPr/>
            <p:nvPr/>
          </p:nvSpPr>
          <p:spPr>
            <a:xfrm>
              <a:off x="3978190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981200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072808" y="2229438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382000" y="200923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96263" y="2031087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317" y="1560740"/>
              <a:ext cx="8095785" cy="1870254"/>
            </a:xfrm>
            <a:custGeom>
              <a:avLst/>
              <a:gdLst>
                <a:gd name="connsiteX0" fmla="*/ 0 w 8095785"/>
                <a:gd name="connsiteY0" fmla="*/ 190001 h 1870254"/>
                <a:gd name="connsiteX1" fmla="*/ 557561 w 8095785"/>
                <a:gd name="connsiteY1" fmla="*/ 256909 h 1870254"/>
                <a:gd name="connsiteX2" fmla="*/ 992459 w 8095785"/>
                <a:gd name="connsiteY2" fmla="*/ 424177 h 1870254"/>
                <a:gd name="connsiteX3" fmla="*/ 1605776 w 8095785"/>
                <a:gd name="connsiteY3" fmla="*/ 925982 h 1870254"/>
                <a:gd name="connsiteX4" fmla="*/ 2018371 w 8095785"/>
                <a:gd name="connsiteY4" fmla="*/ 1360880 h 1870254"/>
                <a:gd name="connsiteX5" fmla="*/ 2475571 w 8095785"/>
                <a:gd name="connsiteY5" fmla="*/ 1606206 h 1870254"/>
                <a:gd name="connsiteX6" fmla="*/ 3133493 w 8095785"/>
                <a:gd name="connsiteY6" fmla="*/ 1416636 h 1870254"/>
                <a:gd name="connsiteX7" fmla="*/ 3601844 w 8095785"/>
                <a:gd name="connsiteY7" fmla="*/ 914831 h 1870254"/>
                <a:gd name="connsiteX8" fmla="*/ 3869473 w 8095785"/>
                <a:gd name="connsiteY8" fmla="*/ 424177 h 1870254"/>
                <a:gd name="connsiteX9" fmla="*/ 4493942 w 8095785"/>
                <a:gd name="connsiteY9" fmla="*/ 431 h 1870254"/>
                <a:gd name="connsiteX10" fmla="*/ 5374888 w 8095785"/>
                <a:gd name="connsiteY10" fmla="*/ 502236 h 1870254"/>
                <a:gd name="connsiteX11" fmla="*/ 5731727 w 8095785"/>
                <a:gd name="connsiteY11" fmla="*/ 937133 h 1870254"/>
                <a:gd name="connsiteX12" fmla="*/ 6434254 w 8095785"/>
                <a:gd name="connsiteY12" fmla="*/ 1717719 h 1870254"/>
                <a:gd name="connsiteX13" fmla="*/ 7114478 w 8095785"/>
                <a:gd name="connsiteY13" fmla="*/ 1840382 h 1870254"/>
                <a:gd name="connsiteX14" fmla="*/ 7750098 w 8095785"/>
                <a:gd name="connsiteY14" fmla="*/ 1338577 h 1870254"/>
                <a:gd name="connsiteX15" fmla="*/ 8095785 w 8095785"/>
                <a:gd name="connsiteY15" fmla="*/ 914831 h 187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95785" h="1870254">
                  <a:moveTo>
                    <a:pt x="0" y="190001"/>
                  </a:moveTo>
                  <a:cubicBezTo>
                    <a:pt x="196075" y="203940"/>
                    <a:pt x="392151" y="217880"/>
                    <a:pt x="557561" y="256909"/>
                  </a:cubicBezTo>
                  <a:cubicBezTo>
                    <a:pt x="722971" y="295938"/>
                    <a:pt x="817757" y="312665"/>
                    <a:pt x="992459" y="424177"/>
                  </a:cubicBezTo>
                  <a:cubicBezTo>
                    <a:pt x="1167161" y="535689"/>
                    <a:pt x="1434791" y="769865"/>
                    <a:pt x="1605776" y="925982"/>
                  </a:cubicBezTo>
                  <a:cubicBezTo>
                    <a:pt x="1776761" y="1082099"/>
                    <a:pt x="1873405" y="1247509"/>
                    <a:pt x="2018371" y="1360880"/>
                  </a:cubicBezTo>
                  <a:cubicBezTo>
                    <a:pt x="2163337" y="1474251"/>
                    <a:pt x="2289717" y="1596913"/>
                    <a:pt x="2475571" y="1606206"/>
                  </a:cubicBezTo>
                  <a:cubicBezTo>
                    <a:pt x="2661425" y="1615499"/>
                    <a:pt x="2945781" y="1531865"/>
                    <a:pt x="3133493" y="1416636"/>
                  </a:cubicBezTo>
                  <a:cubicBezTo>
                    <a:pt x="3321205" y="1301407"/>
                    <a:pt x="3479181" y="1080241"/>
                    <a:pt x="3601844" y="914831"/>
                  </a:cubicBezTo>
                  <a:cubicBezTo>
                    <a:pt x="3724507" y="749421"/>
                    <a:pt x="3720790" y="576577"/>
                    <a:pt x="3869473" y="424177"/>
                  </a:cubicBezTo>
                  <a:cubicBezTo>
                    <a:pt x="4018156" y="271777"/>
                    <a:pt x="4243040" y="-12579"/>
                    <a:pt x="4493942" y="431"/>
                  </a:cubicBezTo>
                  <a:cubicBezTo>
                    <a:pt x="4744845" y="13441"/>
                    <a:pt x="5168591" y="346119"/>
                    <a:pt x="5374888" y="502236"/>
                  </a:cubicBezTo>
                  <a:cubicBezTo>
                    <a:pt x="5581185" y="658353"/>
                    <a:pt x="5555166" y="734552"/>
                    <a:pt x="5731727" y="937133"/>
                  </a:cubicBezTo>
                  <a:cubicBezTo>
                    <a:pt x="5908288" y="1139714"/>
                    <a:pt x="6203796" y="1567178"/>
                    <a:pt x="6434254" y="1717719"/>
                  </a:cubicBezTo>
                  <a:cubicBezTo>
                    <a:pt x="6664712" y="1868260"/>
                    <a:pt x="6895171" y="1903572"/>
                    <a:pt x="7114478" y="1840382"/>
                  </a:cubicBezTo>
                  <a:cubicBezTo>
                    <a:pt x="7333785" y="1777192"/>
                    <a:pt x="7586547" y="1492835"/>
                    <a:pt x="7750098" y="1338577"/>
                  </a:cubicBezTo>
                  <a:cubicBezTo>
                    <a:pt x="7913649" y="1184319"/>
                    <a:pt x="8004717" y="1049575"/>
                    <a:pt x="8095785" y="914831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09800" y="1828800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13449" y="1577898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30828" y="1543803"/>
              <a:ext cx="741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6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E11CC"/>
                </a:solidFill>
              </a:rPr>
              <a:t>Derivative of the derivative of the curve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2698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are turning points</a:t>
            </a:r>
          </a:p>
          <a:p>
            <a:pPr>
              <a:lnSpc>
                <a:spcPct val="120000"/>
              </a:lnSpc>
            </a:pPr>
            <a:r>
              <a:rPr lang="en-US" dirty="0"/>
              <a:t>Both </a:t>
            </a:r>
            <a:r>
              <a:rPr lang="en-US" i="1" dirty="0"/>
              <a:t>maxima </a:t>
            </a:r>
            <a:r>
              <a:rPr lang="en-US" dirty="0"/>
              <a:t>and </a:t>
            </a:r>
            <a:r>
              <a:rPr lang="en-US" i="1" dirty="0"/>
              <a:t>minima </a:t>
            </a:r>
            <a:r>
              <a:rPr lang="en-US" dirty="0"/>
              <a:t>have zero derivative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rgbClr val="0000CC"/>
                </a:solidFill>
              </a:rPr>
              <a:t>second derivative f’’</a:t>
            </a:r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is –</a:t>
            </a:r>
            <a:r>
              <a:rPr lang="en-US" dirty="0" err="1">
                <a:solidFill>
                  <a:srgbClr val="0000CC"/>
                </a:solidFill>
              </a:rPr>
              <a:t>ve</a:t>
            </a:r>
            <a:r>
              <a:rPr lang="en-US" dirty="0">
                <a:solidFill>
                  <a:srgbClr val="0000CC"/>
                </a:solidFill>
              </a:rPr>
              <a:t> at maxima and +</a:t>
            </a:r>
            <a:r>
              <a:rPr lang="en-US" dirty="0" err="1">
                <a:solidFill>
                  <a:srgbClr val="0000CC"/>
                </a:solidFill>
              </a:rPr>
              <a:t>ve</a:t>
            </a:r>
            <a:r>
              <a:rPr lang="en-US" dirty="0">
                <a:solidFill>
                  <a:srgbClr val="0000CC"/>
                </a:solidFill>
              </a:rPr>
              <a:t> at minima!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1CD67F-F6A0-4168-8C23-7BDE85904FD0}"/>
              </a:ext>
            </a:extLst>
          </p:cNvPr>
          <p:cNvGrpSpPr/>
          <p:nvPr/>
        </p:nvGrpSpPr>
        <p:grpSpPr>
          <a:xfrm>
            <a:off x="76200" y="1218441"/>
            <a:ext cx="8762999" cy="2319263"/>
            <a:chOff x="76200" y="1218441"/>
            <a:chExt cx="8762999" cy="2319263"/>
          </a:xfrm>
        </p:grpSpPr>
        <p:sp>
          <p:nvSpPr>
            <p:cNvPr id="22" name="Oval 21"/>
            <p:cNvSpPr/>
            <p:nvPr/>
          </p:nvSpPr>
          <p:spPr>
            <a:xfrm>
              <a:off x="3978190" y="1447800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981200" y="2895600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72808" y="2871519"/>
              <a:ext cx="481281" cy="481281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382000" y="200923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96263" y="2031087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317" y="1560740"/>
              <a:ext cx="8095785" cy="1870254"/>
            </a:xfrm>
            <a:custGeom>
              <a:avLst/>
              <a:gdLst>
                <a:gd name="connsiteX0" fmla="*/ 0 w 8095785"/>
                <a:gd name="connsiteY0" fmla="*/ 190001 h 1870254"/>
                <a:gd name="connsiteX1" fmla="*/ 557561 w 8095785"/>
                <a:gd name="connsiteY1" fmla="*/ 256909 h 1870254"/>
                <a:gd name="connsiteX2" fmla="*/ 992459 w 8095785"/>
                <a:gd name="connsiteY2" fmla="*/ 424177 h 1870254"/>
                <a:gd name="connsiteX3" fmla="*/ 1605776 w 8095785"/>
                <a:gd name="connsiteY3" fmla="*/ 925982 h 1870254"/>
                <a:gd name="connsiteX4" fmla="*/ 2018371 w 8095785"/>
                <a:gd name="connsiteY4" fmla="*/ 1360880 h 1870254"/>
                <a:gd name="connsiteX5" fmla="*/ 2475571 w 8095785"/>
                <a:gd name="connsiteY5" fmla="*/ 1606206 h 1870254"/>
                <a:gd name="connsiteX6" fmla="*/ 3133493 w 8095785"/>
                <a:gd name="connsiteY6" fmla="*/ 1416636 h 1870254"/>
                <a:gd name="connsiteX7" fmla="*/ 3601844 w 8095785"/>
                <a:gd name="connsiteY7" fmla="*/ 914831 h 1870254"/>
                <a:gd name="connsiteX8" fmla="*/ 3869473 w 8095785"/>
                <a:gd name="connsiteY8" fmla="*/ 424177 h 1870254"/>
                <a:gd name="connsiteX9" fmla="*/ 4493942 w 8095785"/>
                <a:gd name="connsiteY9" fmla="*/ 431 h 1870254"/>
                <a:gd name="connsiteX10" fmla="*/ 5374888 w 8095785"/>
                <a:gd name="connsiteY10" fmla="*/ 502236 h 1870254"/>
                <a:gd name="connsiteX11" fmla="*/ 5731727 w 8095785"/>
                <a:gd name="connsiteY11" fmla="*/ 937133 h 1870254"/>
                <a:gd name="connsiteX12" fmla="*/ 6434254 w 8095785"/>
                <a:gd name="connsiteY12" fmla="*/ 1717719 h 1870254"/>
                <a:gd name="connsiteX13" fmla="*/ 7114478 w 8095785"/>
                <a:gd name="connsiteY13" fmla="*/ 1840382 h 1870254"/>
                <a:gd name="connsiteX14" fmla="*/ 7750098 w 8095785"/>
                <a:gd name="connsiteY14" fmla="*/ 1338577 h 1870254"/>
                <a:gd name="connsiteX15" fmla="*/ 8095785 w 8095785"/>
                <a:gd name="connsiteY15" fmla="*/ 914831 h 187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95785" h="1870254">
                  <a:moveTo>
                    <a:pt x="0" y="190001"/>
                  </a:moveTo>
                  <a:cubicBezTo>
                    <a:pt x="196075" y="203940"/>
                    <a:pt x="392151" y="217880"/>
                    <a:pt x="557561" y="256909"/>
                  </a:cubicBezTo>
                  <a:cubicBezTo>
                    <a:pt x="722971" y="295938"/>
                    <a:pt x="817757" y="312665"/>
                    <a:pt x="992459" y="424177"/>
                  </a:cubicBezTo>
                  <a:cubicBezTo>
                    <a:pt x="1167161" y="535689"/>
                    <a:pt x="1434791" y="769865"/>
                    <a:pt x="1605776" y="925982"/>
                  </a:cubicBezTo>
                  <a:cubicBezTo>
                    <a:pt x="1776761" y="1082099"/>
                    <a:pt x="1873405" y="1247509"/>
                    <a:pt x="2018371" y="1360880"/>
                  </a:cubicBezTo>
                  <a:cubicBezTo>
                    <a:pt x="2163337" y="1474251"/>
                    <a:pt x="2289717" y="1596913"/>
                    <a:pt x="2475571" y="1606206"/>
                  </a:cubicBezTo>
                  <a:cubicBezTo>
                    <a:pt x="2661425" y="1615499"/>
                    <a:pt x="2945781" y="1531865"/>
                    <a:pt x="3133493" y="1416636"/>
                  </a:cubicBezTo>
                  <a:cubicBezTo>
                    <a:pt x="3321205" y="1301407"/>
                    <a:pt x="3479181" y="1080241"/>
                    <a:pt x="3601844" y="914831"/>
                  </a:cubicBezTo>
                  <a:cubicBezTo>
                    <a:pt x="3724507" y="749421"/>
                    <a:pt x="3720790" y="576577"/>
                    <a:pt x="3869473" y="424177"/>
                  </a:cubicBezTo>
                  <a:cubicBezTo>
                    <a:pt x="4018156" y="271777"/>
                    <a:pt x="4243040" y="-12579"/>
                    <a:pt x="4493942" y="431"/>
                  </a:cubicBezTo>
                  <a:cubicBezTo>
                    <a:pt x="4744845" y="13441"/>
                    <a:pt x="5168591" y="346119"/>
                    <a:pt x="5374888" y="502236"/>
                  </a:cubicBezTo>
                  <a:cubicBezTo>
                    <a:pt x="5581185" y="658353"/>
                    <a:pt x="5555166" y="734552"/>
                    <a:pt x="5731727" y="937133"/>
                  </a:cubicBezTo>
                  <a:cubicBezTo>
                    <a:pt x="5908288" y="1139714"/>
                    <a:pt x="6203796" y="1567178"/>
                    <a:pt x="6434254" y="1717719"/>
                  </a:cubicBezTo>
                  <a:cubicBezTo>
                    <a:pt x="6664712" y="1868260"/>
                    <a:pt x="6895171" y="1903572"/>
                    <a:pt x="7114478" y="1840382"/>
                  </a:cubicBezTo>
                  <a:cubicBezTo>
                    <a:pt x="7333785" y="1777192"/>
                    <a:pt x="7586547" y="1492835"/>
                    <a:pt x="7750098" y="1338577"/>
                  </a:cubicBezTo>
                  <a:cubicBezTo>
                    <a:pt x="7913649" y="1184319"/>
                    <a:pt x="8004717" y="1049575"/>
                    <a:pt x="8095785" y="914831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09800" y="1828800"/>
              <a:ext cx="0" cy="132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" idx="6"/>
            </p:cNvCxnSpPr>
            <p:nvPr/>
          </p:nvCxnSpPr>
          <p:spPr>
            <a:xfrm flipH="1">
              <a:off x="6300439" y="1577898"/>
              <a:ext cx="13010" cy="14775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30828" y="1543803"/>
              <a:ext cx="741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24468" y="1449274"/>
              <a:ext cx="8017727" cy="1694782"/>
            </a:xfrm>
            <a:custGeom>
              <a:avLst/>
              <a:gdLst>
                <a:gd name="connsiteX0" fmla="*/ 0 w 8017727"/>
                <a:gd name="connsiteY0" fmla="*/ 245711 h 1694782"/>
                <a:gd name="connsiteX1" fmla="*/ 780586 w 8017727"/>
                <a:gd name="connsiteY1" fmla="*/ 1316228 h 1694782"/>
                <a:gd name="connsiteX2" fmla="*/ 1605776 w 8017727"/>
                <a:gd name="connsiteY2" fmla="*/ 1684219 h 1694782"/>
                <a:gd name="connsiteX3" fmla="*/ 2542478 w 8017727"/>
                <a:gd name="connsiteY3" fmla="*/ 970541 h 1694782"/>
                <a:gd name="connsiteX4" fmla="*/ 3568391 w 8017727"/>
                <a:gd name="connsiteY4" fmla="*/ 212258 h 1694782"/>
                <a:gd name="connsiteX5" fmla="*/ 4728117 w 8017727"/>
                <a:gd name="connsiteY5" fmla="*/ 937087 h 1694782"/>
                <a:gd name="connsiteX6" fmla="*/ 5675971 w 8017727"/>
                <a:gd name="connsiteY6" fmla="*/ 1606160 h 1694782"/>
                <a:gd name="connsiteX7" fmla="*/ 6846849 w 8017727"/>
                <a:gd name="connsiteY7" fmla="*/ 1026297 h 1694782"/>
                <a:gd name="connsiteX8" fmla="*/ 7538225 w 8017727"/>
                <a:gd name="connsiteY8" fmla="*/ 167653 h 1694782"/>
                <a:gd name="connsiteX9" fmla="*/ 8017727 w 8017727"/>
                <a:gd name="connsiteY9" fmla="*/ 385 h 169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7727" h="1694782">
                  <a:moveTo>
                    <a:pt x="0" y="245711"/>
                  </a:moveTo>
                  <a:cubicBezTo>
                    <a:pt x="256478" y="661094"/>
                    <a:pt x="512957" y="1076477"/>
                    <a:pt x="780586" y="1316228"/>
                  </a:cubicBezTo>
                  <a:cubicBezTo>
                    <a:pt x="1048215" y="1555979"/>
                    <a:pt x="1312127" y="1741834"/>
                    <a:pt x="1605776" y="1684219"/>
                  </a:cubicBezTo>
                  <a:cubicBezTo>
                    <a:pt x="1899425" y="1626604"/>
                    <a:pt x="2215376" y="1215868"/>
                    <a:pt x="2542478" y="970541"/>
                  </a:cubicBezTo>
                  <a:cubicBezTo>
                    <a:pt x="2869581" y="725214"/>
                    <a:pt x="3204118" y="217834"/>
                    <a:pt x="3568391" y="212258"/>
                  </a:cubicBezTo>
                  <a:cubicBezTo>
                    <a:pt x="3932664" y="206682"/>
                    <a:pt x="4376854" y="704770"/>
                    <a:pt x="4728117" y="937087"/>
                  </a:cubicBezTo>
                  <a:cubicBezTo>
                    <a:pt x="5079380" y="1169404"/>
                    <a:pt x="5322849" y="1591292"/>
                    <a:pt x="5675971" y="1606160"/>
                  </a:cubicBezTo>
                  <a:cubicBezTo>
                    <a:pt x="6029093" y="1621028"/>
                    <a:pt x="6536473" y="1266048"/>
                    <a:pt x="6846849" y="1026297"/>
                  </a:cubicBezTo>
                  <a:cubicBezTo>
                    <a:pt x="7157225" y="786546"/>
                    <a:pt x="7343079" y="338638"/>
                    <a:pt x="7538225" y="167653"/>
                  </a:cubicBezTo>
                  <a:cubicBezTo>
                    <a:pt x="7733371" y="-3332"/>
                    <a:pt x="7875549" y="-1474"/>
                    <a:pt x="8017727" y="385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76600" y="1218441"/>
              <a:ext cx="810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f’’</a:t>
              </a:r>
              <a:r>
                <a:rPr 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21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Solution: Finding the minimum or maximum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05200"/>
                <a:ext cx="8229600" cy="296733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Find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at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b="0" i="0" dirty="0" smtClean="0">
                        <a:latin typeface="Cambria Math"/>
                      </a:rPr>
                      <m:t>′(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0:    Solve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𝑠𝑜𝑙𝑛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turning point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Check the double derivative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𝑠𝑜𝑙𝑛</m:t>
                        </m:r>
                      </m:sub>
                    </m:sSub>
                  </m:oMath>
                </a14:m>
                <a:r>
                  <a:rPr lang="en-US" dirty="0"/>
                  <a:t> : compute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𝑠𝑜𝑙𝑛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𝑠𝑜𝑙𝑛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𝑠𝑜𝑙𝑛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positive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𝑠𝑜𝑙𝑛</m:t>
                        </m:r>
                      </m:sub>
                    </m:sSub>
                  </m:oMath>
                </a14:m>
                <a:r>
                  <a:rPr lang="en-US" dirty="0"/>
                  <a:t> is a minimum, otherwise it is a maximum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05200"/>
                <a:ext cx="8229600" cy="2967335"/>
              </a:xfrm>
              <a:blipFill>
                <a:blip r:embed="rId2"/>
                <a:stretch>
                  <a:fillRect l="-667" t="-1027" b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A34FF-23D0-411D-89AB-9385F90CC42E}"/>
              </a:ext>
            </a:extLst>
          </p:cNvPr>
          <p:cNvGrpSpPr/>
          <p:nvPr/>
        </p:nvGrpSpPr>
        <p:grpSpPr>
          <a:xfrm>
            <a:off x="1143000" y="1066800"/>
            <a:ext cx="6553200" cy="2519065"/>
            <a:chOff x="1143000" y="1066800"/>
            <a:chExt cx="6553200" cy="251906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52600" y="3200400"/>
              <a:ext cx="594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752600" y="10668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531327" y="1237785"/>
              <a:ext cx="3445727" cy="1255534"/>
            </a:xfrm>
            <a:custGeom>
              <a:avLst/>
              <a:gdLst>
                <a:gd name="connsiteX0" fmla="*/ 0 w 3445727"/>
                <a:gd name="connsiteY0" fmla="*/ 0 h 1255534"/>
                <a:gd name="connsiteX1" fmla="*/ 1282390 w 3445727"/>
                <a:gd name="connsiteY1" fmla="*/ 1126274 h 1255534"/>
                <a:gd name="connsiteX2" fmla="*/ 2687444 w 3445727"/>
                <a:gd name="connsiteY2" fmla="*/ 1115122 h 1255534"/>
                <a:gd name="connsiteX3" fmla="*/ 3445727 w 3445727"/>
                <a:gd name="connsiteY3" fmla="*/ 89210 h 12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5727" h="1255534">
                  <a:moveTo>
                    <a:pt x="0" y="0"/>
                  </a:moveTo>
                  <a:cubicBezTo>
                    <a:pt x="417241" y="470210"/>
                    <a:pt x="834483" y="940420"/>
                    <a:pt x="1282390" y="1126274"/>
                  </a:cubicBezTo>
                  <a:cubicBezTo>
                    <a:pt x="1730297" y="1312128"/>
                    <a:pt x="2326888" y="1287966"/>
                    <a:pt x="2687444" y="1115122"/>
                  </a:cubicBezTo>
                  <a:cubicBezTo>
                    <a:pt x="3048000" y="942278"/>
                    <a:pt x="3246863" y="515744"/>
                    <a:pt x="3445727" y="8921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7669" y="312420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3000" y="1677938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2800" y="2514600"/>
              <a:ext cx="2624254" cy="0"/>
            </a:xfrm>
            <a:prstGeom prst="line">
              <a:avLst/>
            </a:prstGeom>
            <a:ln>
              <a:solidFill>
                <a:srgbClr val="4515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22268" y="1865552"/>
              <a:ext cx="0" cy="6277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𝑑𝑥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581" y="1258457"/>
                  <a:ext cx="945259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671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note on derivatives of functions of  single variable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19600" y="1600199"/>
            <a:ext cx="4495800" cy="5121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All locations with zero derivative are </a:t>
            </a:r>
            <a:r>
              <a:rPr lang="en-US" i="1" dirty="0"/>
              <a:t>critical </a:t>
            </a:r>
            <a:r>
              <a:rPr lang="en-US" dirty="0"/>
              <a:t>points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can be local maxima, local minima, or inflection points</a:t>
            </a:r>
          </a:p>
          <a:p>
            <a:pPr lvl="3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i="1" dirty="0"/>
              <a:t>second </a:t>
            </a:r>
            <a:r>
              <a:rPr lang="en-US" dirty="0"/>
              <a:t>derivative is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Positive (or 0) at minima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Negative (or 0) at maxima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Zero at inflection points</a:t>
            </a:r>
          </a:p>
          <a:p>
            <a:pPr lvl="4">
              <a:lnSpc>
                <a:spcPct val="12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It’s a little more complicated for functions of multiple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C7D86B-4AD4-4129-8DCD-FADDA1C36D70}"/>
              </a:ext>
            </a:extLst>
          </p:cNvPr>
          <p:cNvGrpSpPr/>
          <p:nvPr/>
        </p:nvGrpSpPr>
        <p:grpSpPr>
          <a:xfrm>
            <a:off x="23633" y="1456214"/>
            <a:ext cx="4472167" cy="4629229"/>
            <a:chOff x="23633" y="1456214"/>
            <a:chExt cx="4472167" cy="46292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7002" r="7731" b="37361"/>
            <a:stretch/>
          </p:blipFill>
          <p:spPr>
            <a:xfrm>
              <a:off x="685083" y="1532414"/>
              <a:ext cx="3810717" cy="338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r="-154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355"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1447800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632365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816927" y="1456214"/>
              <a:ext cx="0" cy="37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1500" y="3001799"/>
              <a:ext cx="169148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  <a:latin typeface="Comic Sans MS" panose="030F0702030302020204" pitchFamily="66" charset="0"/>
                </a:rPr>
                <a:t>Critical points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31642" y="5716111"/>
              <a:ext cx="17508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  <a:latin typeface="Comic Sans MS" panose="030F0702030302020204" pitchFamily="66" charset="0"/>
                </a:rPr>
                <a:t>Derivative is 0</a:t>
              </a:r>
            </a:p>
          </p:txBody>
        </p:sp>
        <p:cxnSp>
          <p:nvCxnSpPr>
            <p:cNvPr id="23" name="Straight Arrow Connector 22"/>
            <p:cNvCxnSpPr>
              <a:stCxn id="20" idx="0"/>
            </p:cNvCxnSpPr>
            <p:nvPr/>
          </p:nvCxnSpPr>
          <p:spPr>
            <a:xfrm flipV="1">
              <a:off x="927245" y="2209800"/>
              <a:ext cx="520555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0"/>
            </p:cNvCxnSpPr>
            <p:nvPr/>
          </p:nvCxnSpPr>
          <p:spPr>
            <a:xfrm flipV="1">
              <a:off x="927245" y="2209800"/>
              <a:ext cx="1705120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0" idx="0"/>
            </p:cNvCxnSpPr>
            <p:nvPr/>
          </p:nvCxnSpPr>
          <p:spPr>
            <a:xfrm flipV="1">
              <a:off x="927245" y="2209800"/>
              <a:ext cx="2889682" cy="79199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0"/>
            </p:cNvCxnSpPr>
            <p:nvPr/>
          </p:nvCxnSpPr>
          <p:spPr>
            <a:xfrm flipH="1" flipV="1">
              <a:off x="1447800" y="4038600"/>
              <a:ext cx="1759242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1" idx="0"/>
            </p:cNvCxnSpPr>
            <p:nvPr/>
          </p:nvCxnSpPr>
          <p:spPr>
            <a:xfrm flipH="1" flipV="1">
              <a:off x="2632365" y="4038600"/>
              <a:ext cx="574677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</p:cNvCxnSpPr>
            <p:nvPr/>
          </p:nvCxnSpPr>
          <p:spPr>
            <a:xfrm flipV="1">
              <a:off x="3207042" y="4038600"/>
              <a:ext cx="609885" cy="167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367974" y="1563469"/>
              <a:ext cx="81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maximum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06969" y="2605799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minimum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32362" y="1927246"/>
              <a:ext cx="1137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Inflection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76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note on derivatives of functions of  single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19600" y="1600199"/>
                <a:ext cx="4495800" cy="512127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All locations with zero derivative are </a:t>
                </a:r>
                <a:r>
                  <a:rPr lang="en-US" i="1" dirty="0"/>
                  <a:t>critical </a:t>
                </a:r>
                <a:r>
                  <a:rPr lang="en-US" dirty="0"/>
                  <a:t>points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These can be local maxima, local minima, or inflection points</a:t>
                </a:r>
              </a:p>
              <a:p>
                <a:pPr lvl="3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second </a:t>
                </a:r>
                <a:r>
                  <a:rPr lang="en-US" dirty="0"/>
                  <a:t>derivative is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at minima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at maxima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Zero at inflection points</a:t>
                </a:r>
              </a:p>
              <a:p>
                <a:pPr lvl="4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It’s a little more complicated for functions of multiple variables..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19600" y="1600199"/>
                <a:ext cx="4495800" cy="5121275"/>
              </a:xfrm>
              <a:blipFill>
                <a:blip r:embed="rId2"/>
                <a:stretch>
                  <a:fillRect l="-1762" t="-476" r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27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6901F-88CB-44AD-9966-1B4ACF05561F}"/>
              </a:ext>
            </a:extLst>
          </p:cNvPr>
          <p:cNvGrpSpPr/>
          <p:nvPr/>
        </p:nvGrpSpPr>
        <p:grpSpPr>
          <a:xfrm>
            <a:off x="0" y="1456214"/>
            <a:ext cx="4495800" cy="5401786"/>
            <a:chOff x="0" y="1456214"/>
            <a:chExt cx="4495800" cy="54017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7000" r="7731" b="7664"/>
            <a:stretch/>
          </p:blipFill>
          <p:spPr>
            <a:xfrm>
              <a:off x="685083" y="1532414"/>
              <a:ext cx="3810717" cy="51890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0" y="2057400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476" t="-4444" r="-154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3" y="3733800"/>
                  <a:ext cx="642099" cy="5275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0" y="5616407"/>
                  <a:ext cx="75674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616407"/>
                  <a:ext cx="756746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081" y="1981200"/>
                  <a:ext cx="18331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1447800" y="1456214"/>
              <a:ext cx="0" cy="5401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32365" y="1456214"/>
              <a:ext cx="0" cy="5265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16927" y="1456214"/>
              <a:ext cx="0" cy="5265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67974" y="1563469"/>
              <a:ext cx="81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maximum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06969" y="2605799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minimum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2362" y="1927246"/>
              <a:ext cx="1137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Inflection 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55238" y="6217850"/>
              <a:ext cx="7142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904" y="5209401"/>
              <a:ext cx="673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0441" y="5625796"/>
              <a:ext cx="451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zero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2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about functions of multiple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812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optimum point is still  “turning” point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Shifting in any direction will increase the value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smooth functions, miniscule shifts will not result in any change at all</a:t>
            </a:r>
          </a:p>
          <a:p>
            <a:pPr>
              <a:lnSpc>
                <a:spcPct val="120000"/>
              </a:lnSpc>
            </a:pPr>
            <a:r>
              <a:rPr lang="en-US" dirty="0"/>
              <a:t>We must find a point where shifting in any direction by a microscopic amount will not change the value of the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E1D33D-67B2-46F0-B00C-BBA46EFF9FE5}"/>
              </a:ext>
            </a:extLst>
          </p:cNvPr>
          <p:cNvGrpSpPr/>
          <p:nvPr/>
        </p:nvGrpSpPr>
        <p:grpSpPr>
          <a:xfrm>
            <a:off x="228600" y="1371600"/>
            <a:ext cx="8565978" cy="3034453"/>
            <a:chOff x="228600" y="1371600"/>
            <a:chExt cx="8565978" cy="3034453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378" y="1371600"/>
              <a:ext cx="4267200" cy="3034453"/>
            </a:xfrm>
            <a:prstGeom prst="rect">
              <a:avLst/>
            </a:prstGeom>
          </p:spPr>
        </p:pic>
        <p:pic>
          <p:nvPicPr>
            <p:cNvPr id="7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71600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28600" y="3200400"/>
              <a:ext cx="2035089" cy="609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43400" y="2819400"/>
              <a:ext cx="1371600" cy="990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Finding the minimum of a scalar function of a multivariate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600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optimum point is a turning point – the gradient will be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A55B0-10BF-450C-B63D-70FC81005B9D}"/>
              </a:ext>
            </a:extLst>
          </p:cNvPr>
          <p:cNvGrpSpPr/>
          <p:nvPr/>
        </p:nvGrpSpPr>
        <p:grpSpPr>
          <a:xfrm>
            <a:off x="228600" y="1371600"/>
            <a:ext cx="8565978" cy="3034453"/>
            <a:chOff x="228600" y="1371600"/>
            <a:chExt cx="8565978" cy="3034453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378" y="1371600"/>
              <a:ext cx="4267200" cy="3034453"/>
            </a:xfrm>
            <a:prstGeom prst="rect">
              <a:avLst/>
            </a:prstGeom>
          </p:spPr>
        </p:pic>
        <p:pic>
          <p:nvPicPr>
            <p:cNvPr id="7" name="Picture 2" descr="https://qph.ec.quoracdn.net/main-qimg-e682b0c1029917edb4dafa63fb6d6c2c?convert_to_webp=tr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71600"/>
              <a:ext cx="3765378" cy="30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28600" y="3200400"/>
              <a:ext cx="2035089" cy="609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43400" y="2819400"/>
              <a:ext cx="1371600" cy="9906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420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Recap: Empirical Risk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Error on the </a:t>
                </a:r>
                <a:r>
                  <a:rPr lang="en-US" dirty="0" err="1"/>
                  <a:t>i-th</a:t>
                </a:r>
                <a:r>
                  <a:rPr lang="en-US" dirty="0"/>
                  <a:t> instance: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𝑑𝑖𝑣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Empirical average error on all training data: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Estimate the parameters to minimize the empirical estimate of expected error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</m:acc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argmin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𝑊</m:t>
                          </m:r>
                        </m:lim>
                      </m:limLow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I.e. minimize the </a:t>
                </a:r>
                <a:r>
                  <a:rPr lang="en-US" i="1" dirty="0"/>
                  <a:t>empirical error </a:t>
                </a:r>
                <a:r>
                  <a:rPr lang="en-US" dirty="0"/>
                  <a:t>over the drawn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44258"/>
                <a:ext cx="8229600" cy="3561342"/>
              </a:xfrm>
              <a:blipFill>
                <a:blip r:embed="rId2"/>
                <a:stretch>
                  <a:fillRect l="-667" t="-1027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2971800" y="1371600"/>
            <a:ext cx="2955180" cy="1559385"/>
            <a:chOff x="144734" y="1283166"/>
            <a:chExt cx="2526860" cy="1333370"/>
          </a:xfrm>
        </p:grpSpPr>
        <p:sp>
          <p:nvSpPr>
            <p:cNvPr id="48" name="Oval 47"/>
            <p:cNvSpPr/>
            <p:nvPr/>
          </p:nvSpPr>
          <p:spPr>
            <a:xfrm>
              <a:off x="496778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44734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07132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163758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3332" y="1786122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49" idx="0"/>
              <a:endCxn id="52" idx="4"/>
            </p:cNvCxnSpPr>
            <p:nvPr/>
          </p:nvCxnSpPr>
          <p:spPr>
            <a:xfrm flipV="1">
              <a:off x="201007" y="1898668"/>
              <a:ext cx="658598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8" idx="0"/>
              <a:endCxn id="52" idx="4"/>
            </p:cNvCxnSpPr>
            <p:nvPr/>
          </p:nvCxnSpPr>
          <p:spPr>
            <a:xfrm flipV="1">
              <a:off x="553051" y="1898668"/>
              <a:ext cx="306554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0"/>
              <a:endCxn id="52" idx="4"/>
            </p:cNvCxnSpPr>
            <p:nvPr/>
          </p:nvCxnSpPr>
          <p:spPr>
            <a:xfrm flipH="1" flipV="1">
              <a:off x="859605" y="1898668"/>
              <a:ext cx="3801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0"/>
              <a:endCxn id="52" idx="4"/>
            </p:cNvCxnSpPr>
            <p:nvPr/>
          </p:nvCxnSpPr>
          <p:spPr>
            <a:xfrm flipH="1" flipV="1">
              <a:off x="859605" y="1898668"/>
              <a:ext cx="360426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841693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99484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81857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59047" y="2053084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9516" y="1786122"/>
              <a:ext cx="112547" cy="11254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58" idx="0"/>
              <a:endCxn id="61" idx="4"/>
            </p:cNvCxnSpPr>
            <p:nvPr/>
          </p:nvCxnSpPr>
          <p:spPr>
            <a:xfrm flipV="1">
              <a:off x="1555757" y="1898668"/>
              <a:ext cx="33003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0"/>
              <a:endCxn id="61" idx="4"/>
            </p:cNvCxnSpPr>
            <p:nvPr/>
          </p:nvCxnSpPr>
          <p:spPr>
            <a:xfrm flipV="1">
              <a:off x="1885708" y="1898668"/>
              <a:ext cx="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9" idx="0"/>
              <a:endCxn id="61" idx="4"/>
            </p:cNvCxnSpPr>
            <p:nvPr/>
          </p:nvCxnSpPr>
          <p:spPr>
            <a:xfrm flipH="1" flipV="1">
              <a:off x="1885789" y="1898668"/>
              <a:ext cx="3400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0" idx="0"/>
              <a:endCxn id="61" idx="4"/>
            </p:cNvCxnSpPr>
            <p:nvPr/>
          </p:nvCxnSpPr>
          <p:spPr>
            <a:xfrm flipH="1" flipV="1">
              <a:off x="1885789" y="1898668"/>
              <a:ext cx="71727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6596" y="1507450"/>
              <a:ext cx="112547" cy="112547"/>
            </a:xfrm>
            <a:prstGeom prst="ellipse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52" idx="0"/>
              <a:endCxn id="66" idx="4"/>
            </p:cNvCxnSpPr>
            <p:nvPr/>
          </p:nvCxnSpPr>
          <p:spPr>
            <a:xfrm flipV="1">
              <a:off x="859605" y="1619996"/>
              <a:ext cx="523265" cy="166125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1" idx="0"/>
              <a:endCxn id="66" idx="4"/>
            </p:cNvCxnSpPr>
            <p:nvPr/>
          </p:nvCxnSpPr>
          <p:spPr>
            <a:xfrm flipH="1" flipV="1">
              <a:off x="1382869" y="1619996"/>
              <a:ext cx="502920" cy="166125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6" idx="0"/>
            </p:cNvCxnSpPr>
            <p:nvPr/>
          </p:nvCxnSpPr>
          <p:spPr>
            <a:xfrm flipH="1" flipV="1">
              <a:off x="1382869" y="1283166"/>
              <a:ext cx="1" cy="224284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78" idx="1"/>
              <a:endCxn id="49" idx="4"/>
            </p:cNvCxnSpPr>
            <p:nvPr/>
          </p:nvCxnSpPr>
          <p:spPr>
            <a:xfrm flipH="1" flipV="1">
              <a:off x="201007" y="2165630"/>
              <a:ext cx="698455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8" idx="6"/>
              <a:endCxn id="48" idx="4"/>
            </p:cNvCxnSpPr>
            <p:nvPr/>
          </p:nvCxnSpPr>
          <p:spPr>
            <a:xfrm flipH="1" flipV="1">
              <a:off x="553051" y="2165630"/>
              <a:ext cx="38449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0" idx="4"/>
            </p:cNvCxnSpPr>
            <p:nvPr/>
          </p:nvCxnSpPr>
          <p:spPr>
            <a:xfrm flipH="1" flipV="1">
              <a:off x="863406" y="2165630"/>
              <a:ext cx="56273" cy="40127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8" idx="7"/>
              <a:endCxn id="51" idx="4"/>
            </p:cNvCxnSpPr>
            <p:nvPr/>
          </p:nvCxnSpPr>
          <p:spPr>
            <a:xfrm flipV="1">
              <a:off x="931011" y="2165630"/>
              <a:ext cx="289019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8" idx="4"/>
            </p:cNvCxnSpPr>
            <p:nvPr/>
          </p:nvCxnSpPr>
          <p:spPr>
            <a:xfrm flipV="1">
              <a:off x="937546" y="2165630"/>
              <a:ext cx="618211" cy="430479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8" idx="6"/>
              <a:endCxn id="57" idx="4"/>
            </p:cNvCxnSpPr>
            <p:nvPr/>
          </p:nvCxnSpPr>
          <p:spPr>
            <a:xfrm flipV="1">
              <a:off x="937546" y="2165630"/>
              <a:ext cx="948162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8" idx="6"/>
              <a:endCxn id="59" idx="4"/>
            </p:cNvCxnSpPr>
            <p:nvPr/>
          </p:nvCxnSpPr>
          <p:spPr>
            <a:xfrm flipV="1">
              <a:off x="937546" y="2165630"/>
              <a:ext cx="128832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8" idx="6"/>
              <a:endCxn id="60" idx="4"/>
            </p:cNvCxnSpPr>
            <p:nvPr/>
          </p:nvCxnSpPr>
          <p:spPr>
            <a:xfrm flipV="1">
              <a:off x="937546" y="2165630"/>
              <a:ext cx="1665515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92927" y="2571918"/>
              <a:ext cx="44618" cy="4461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87" idx="7"/>
              <a:endCxn id="60" idx="4"/>
            </p:cNvCxnSpPr>
            <p:nvPr/>
          </p:nvCxnSpPr>
          <p:spPr>
            <a:xfrm flipV="1">
              <a:off x="1999004" y="2165630"/>
              <a:ext cx="604057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7" idx="7"/>
              <a:endCxn id="59" idx="4"/>
            </p:cNvCxnSpPr>
            <p:nvPr/>
          </p:nvCxnSpPr>
          <p:spPr>
            <a:xfrm flipV="1">
              <a:off x="1999004" y="2165630"/>
              <a:ext cx="226867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7" idx="2"/>
              <a:endCxn id="49" idx="4"/>
            </p:cNvCxnSpPr>
            <p:nvPr/>
          </p:nvCxnSpPr>
          <p:spPr>
            <a:xfrm flipH="1" flipV="1">
              <a:off x="201007" y="2165630"/>
              <a:ext cx="1759912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7" idx="2"/>
              <a:endCxn id="48" idx="4"/>
            </p:cNvCxnSpPr>
            <p:nvPr/>
          </p:nvCxnSpPr>
          <p:spPr>
            <a:xfrm flipH="1" flipV="1">
              <a:off x="553051" y="2165630"/>
              <a:ext cx="1407868" cy="42859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87" idx="1"/>
              <a:endCxn id="50" idx="4"/>
            </p:cNvCxnSpPr>
            <p:nvPr/>
          </p:nvCxnSpPr>
          <p:spPr>
            <a:xfrm flipH="1" flipV="1">
              <a:off x="863406" y="2165630"/>
              <a:ext cx="1104048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7" idx="0"/>
              <a:endCxn id="57" idx="4"/>
            </p:cNvCxnSpPr>
            <p:nvPr/>
          </p:nvCxnSpPr>
          <p:spPr>
            <a:xfrm flipH="1" flipV="1">
              <a:off x="1885708" y="2165630"/>
              <a:ext cx="97521" cy="40628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87" idx="0"/>
              <a:endCxn id="58" idx="4"/>
            </p:cNvCxnSpPr>
            <p:nvPr/>
          </p:nvCxnSpPr>
          <p:spPr>
            <a:xfrm flipH="1" flipV="1">
              <a:off x="1555757" y="2165630"/>
              <a:ext cx="427472" cy="406287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7" idx="1"/>
              <a:endCxn id="51" idx="4"/>
            </p:cNvCxnSpPr>
            <p:nvPr/>
          </p:nvCxnSpPr>
          <p:spPr>
            <a:xfrm flipH="1" flipV="1">
              <a:off x="1220031" y="2165630"/>
              <a:ext cx="747423" cy="412822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1960920" y="2571918"/>
              <a:ext cx="44618" cy="4461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58" idx="0"/>
              <a:endCxn id="52" idx="4"/>
            </p:cNvCxnSpPr>
            <p:nvPr/>
          </p:nvCxnSpPr>
          <p:spPr>
            <a:xfrm flipH="1" flipV="1">
              <a:off x="859605" y="1898668"/>
              <a:ext cx="69615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7" idx="0"/>
              <a:endCxn id="52" idx="4"/>
            </p:cNvCxnSpPr>
            <p:nvPr/>
          </p:nvCxnSpPr>
          <p:spPr>
            <a:xfrm flipH="1" flipV="1">
              <a:off x="859605" y="1898668"/>
              <a:ext cx="1026103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59" idx="0"/>
              <a:endCxn id="52" idx="4"/>
            </p:cNvCxnSpPr>
            <p:nvPr/>
          </p:nvCxnSpPr>
          <p:spPr>
            <a:xfrm flipH="1" flipV="1">
              <a:off x="859605" y="1898668"/>
              <a:ext cx="1366266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0" idx="0"/>
              <a:endCxn id="61" idx="4"/>
            </p:cNvCxnSpPr>
            <p:nvPr/>
          </p:nvCxnSpPr>
          <p:spPr>
            <a:xfrm flipH="1" flipV="1">
              <a:off x="1885789" y="1898668"/>
              <a:ext cx="71727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51" idx="0"/>
              <a:endCxn id="61" idx="4"/>
            </p:cNvCxnSpPr>
            <p:nvPr/>
          </p:nvCxnSpPr>
          <p:spPr>
            <a:xfrm flipV="1">
              <a:off x="1220031" y="1898668"/>
              <a:ext cx="665759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50" idx="0"/>
              <a:endCxn id="61" idx="4"/>
            </p:cNvCxnSpPr>
            <p:nvPr/>
          </p:nvCxnSpPr>
          <p:spPr>
            <a:xfrm flipV="1">
              <a:off x="863406" y="1898668"/>
              <a:ext cx="1022384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48" idx="0"/>
              <a:endCxn id="61" idx="4"/>
            </p:cNvCxnSpPr>
            <p:nvPr/>
          </p:nvCxnSpPr>
          <p:spPr>
            <a:xfrm flipV="1">
              <a:off x="553051" y="1898668"/>
              <a:ext cx="1332738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9" idx="0"/>
              <a:endCxn id="61" idx="4"/>
            </p:cNvCxnSpPr>
            <p:nvPr/>
          </p:nvCxnSpPr>
          <p:spPr>
            <a:xfrm flipV="1">
              <a:off x="201007" y="1898668"/>
              <a:ext cx="1684782" cy="154416"/>
            </a:xfrm>
            <a:prstGeom prst="straightConnector1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1246129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346713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447297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537823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623319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713845" y="2588566"/>
              <a:ext cx="15087" cy="1508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088353" y="1027350"/>
                <a:ext cx="147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</a:rPr>
                        <m:t>𝑾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53" y="1027350"/>
                <a:ext cx="14797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239464" y="1503121"/>
            <a:ext cx="2539478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is an instance of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function minimization</a:t>
            </a:r>
          </a:p>
          <a:p>
            <a:r>
              <a:rPr lang="en-US" dirty="0">
                <a:latin typeface="Comic Sans MS" panose="030F0702030302020204" pitchFamily="66" charset="0"/>
              </a:rPr>
              <a:t>(optimization)</a:t>
            </a:r>
          </a:p>
        </p:txBody>
      </p:sp>
      <p:sp>
        <p:nvSpPr>
          <p:cNvPr id="6" name="Freeform 5"/>
          <p:cNvSpPr/>
          <p:nvPr/>
        </p:nvSpPr>
        <p:spPr>
          <a:xfrm>
            <a:off x="5953125" y="2438400"/>
            <a:ext cx="1673219" cy="3862205"/>
          </a:xfrm>
          <a:custGeom>
            <a:avLst/>
            <a:gdLst>
              <a:gd name="connsiteX0" fmla="*/ 1552575 w 1673219"/>
              <a:gd name="connsiteY0" fmla="*/ 0 h 3862205"/>
              <a:gd name="connsiteX1" fmla="*/ 1514475 w 1673219"/>
              <a:gd name="connsiteY1" fmla="*/ 3419475 h 3862205"/>
              <a:gd name="connsiteX2" fmla="*/ 0 w 1673219"/>
              <a:gd name="connsiteY2" fmla="*/ 3714750 h 38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219" h="3862205">
                <a:moveTo>
                  <a:pt x="1552575" y="0"/>
                </a:moveTo>
                <a:cubicBezTo>
                  <a:pt x="1662906" y="1400175"/>
                  <a:pt x="1773237" y="2800350"/>
                  <a:pt x="1514475" y="3419475"/>
                </a:cubicBezTo>
                <a:cubicBezTo>
                  <a:pt x="1255713" y="4038600"/>
                  <a:pt x="627856" y="3876675"/>
                  <a:pt x="0" y="371475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41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(Multivariate)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 fontScale="85000" lnSpcReduction="10000"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Solve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where the derivative (or gradient) equals to zero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Compute the Hessian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at the candidate solution and verify that</a:t>
                </a:r>
              </a:p>
              <a:p>
                <a:pPr marL="857250" lvl="1" indent="-457200">
                  <a:lnSpc>
                    <a:spcPct val="120000"/>
                  </a:lnSpc>
                </a:pPr>
                <a:r>
                  <a:rPr lang="en-US" dirty="0"/>
                  <a:t>Hessian is positive definite (eigenvalues positive)  -&gt; to identify local minima </a:t>
                </a:r>
              </a:p>
              <a:p>
                <a:pPr marL="857250" lvl="1" indent="-457200">
                  <a:lnSpc>
                    <a:spcPct val="120000"/>
                  </a:lnSpc>
                </a:pPr>
                <a:r>
                  <a:rPr lang="en-US" dirty="0"/>
                  <a:t>Hessian is negative definite (eigenvalues negative) -&gt; to identify local maxima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>
                <a:blip r:embed="rId3"/>
                <a:stretch>
                  <a:fillRect l="-1407" t="-889" r="-1630" b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3190875" y="2420938"/>
          <a:ext cx="23034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215640" progId="Equation.3">
                  <p:embed/>
                </p:oleObj>
              </mc:Choice>
              <mc:Fallback>
                <p:oleObj name="Equation" r:id="rId4" imgW="812520" imgH="215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420938"/>
                        <a:ext cx="23034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48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30263" y="2438400"/>
          <a:ext cx="74945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241200" progId="Equation.3">
                  <p:embed/>
                </p:oleObj>
              </mc:Choice>
              <mc:Fallback>
                <p:oleObj name="Equation" r:id="rId2" imgW="3390840" imgH="24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0263" y="2438400"/>
                        <a:ext cx="749458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01963" y="3900488"/>
          <a:ext cx="34544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711000" progId="Equation.3">
                  <p:embed/>
                </p:oleObj>
              </mc:Choice>
              <mc:Fallback>
                <p:oleObj name="Equation" r:id="rId4" imgW="1562040" imgH="7110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1963" y="3900488"/>
                        <a:ext cx="3454400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5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/>
          <a:lstStyle/>
          <a:p>
            <a:r>
              <a:rPr lang="en-US" dirty="0"/>
              <a:t>Set the gradient to 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the 3 equations system with 3 unknowns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81125" y="2320925"/>
          <a:ext cx="468788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760" imgH="711000" progId="Equation.3">
                  <p:embed/>
                </p:oleObj>
              </mc:Choice>
              <mc:Fallback>
                <p:oleObj name="Equation" r:id="rId2" imgW="2120760" imgH="711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125" y="2320925"/>
                        <a:ext cx="4687888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743200" y="4572000"/>
          <a:ext cx="2695575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9200" imgH="812800" progId="Equation.3">
                  <p:embed/>
                </p:oleObj>
              </mc:Choice>
              <mc:Fallback>
                <p:oleObj name="Equation" r:id="rId4" imgW="1219200" imgH="8128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2695575" cy="179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467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Unconstrained Minimization of function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4724400"/>
          </a:xfrm>
        </p:spPr>
        <p:txBody>
          <a:bodyPr>
            <a:normAutofit/>
          </a:bodyPr>
          <a:lstStyle/>
          <a:p>
            <a:r>
              <a:rPr lang="en-US" dirty="0"/>
              <a:t>Compute the Hessian matrix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Evaluate the eigenvalues of the Hessian matrix</a:t>
            </a:r>
          </a:p>
          <a:p>
            <a:endParaRPr lang="en-US" dirty="0"/>
          </a:p>
          <a:p>
            <a:r>
              <a:rPr lang="en-US" dirty="0"/>
              <a:t>All the eigenvalues are positives =&gt; the Hessian matrix is positive definite</a:t>
            </a:r>
          </a:p>
          <a:p>
            <a:endParaRPr lang="en-US" dirty="0"/>
          </a:p>
          <a:p>
            <a:r>
              <a:rPr lang="en-US" dirty="0"/>
              <a:t>The point                                is a minimum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70550" y="1131888"/>
          <a:ext cx="308768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711000" progId="Equation.3">
                  <p:embed/>
                </p:oleObj>
              </mc:Choice>
              <mc:Fallback>
                <p:oleObj name="Equation" r:id="rId2" imgW="1396800" imgH="7110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0550" y="1131888"/>
                        <a:ext cx="3087688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09800" y="3408363"/>
          <a:ext cx="42100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0" imgH="215900" progId="Equation.3">
                  <p:embed/>
                </p:oleObj>
              </mc:Choice>
              <mc:Fallback>
                <p:oleObj name="Equation" r:id="rId4" imgW="19050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3408363"/>
                        <a:ext cx="4210050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590800" y="5005236"/>
          <a:ext cx="2438400" cy="162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9200" imgH="812800" progId="Equation.3">
                  <p:embed/>
                </p:oleObj>
              </mc:Choice>
              <mc:Fallback>
                <p:oleObj name="Equation" r:id="rId6" imgW="1219200" imgH="8128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0800" y="5005236"/>
                        <a:ext cx="2438400" cy="162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88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Closed Form Solutions are not always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29000"/>
                <a:ext cx="8458200" cy="3048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Often it is not possible to simply solve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 lvl="1"/>
                <a:r>
                  <a:rPr lang="en-US" dirty="0"/>
                  <a:t>The function to minimize/maximize may have an intractable form</a:t>
                </a:r>
              </a:p>
              <a:p>
                <a:r>
                  <a:rPr lang="en-US" dirty="0"/>
                  <a:t>In these situations, iterative solutions are used</a:t>
                </a:r>
              </a:p>
              <a:p>
                <a:pPr lvl="1"/>
                <a:r>
                  <a:rPr lang="en-US" dirty="0"/>
                  <a:t>Begin with a “guess” for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and refine it iteratively until the correct value is obtained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29000"/>
                <a:ext cx="8458200" cy="3048000"/>
              </a:xfrm>
              <a:blipFill>
                <a:blip r:embed="rId2"/>
                <a:stretch>
                  <a:fillRect l="-144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F521EB-E56D-43AF-9CEC-CAAEF3A3E8EB}"/>
              </a:ext>
            </a:extLst>
          </p:cNvPr>
          <p:cNvGrpSpPr/>
          <p:nvPr/>
        </p:nvGrpSpPr>
        <p:grpSpPr>
          <a:xfrm>
            <a:off x="1118883" y="914400"/>
            <a:ext cx="6763471" cy="2274332"/>
            <a:chOff x="1118883" y="914400"/>
            <a:chExt cx="6763471" cy="227433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752600" y="914400"/>
              <a:ext cx="0" cy="2057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52600" y="2971800"/>
              <a:ext cx="5715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43800" y="281940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8883" y="15737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f(X)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20119" y="1173492"/>
              <a:ext cx="4599296" cy="1398872"/>
            </a:xfrm>
            <a:custGeom>
              <a:avLst/>
              <a:gdLst>
                <a:gd name="connsiteX0" fmla="*/ 0 w 4599296"/>
                <a:gd name="connsiteY0" fmla="*/ 215 h 1398872"/>
                <a:gd name="connsiteX1" fmla="*/ 341194 w 4599296"/>
                <a:gd name="connsiteY1" fmla="*/ 123045 h 1398872"/>
                <a:gd name="connsiteX2" fmla="*/ 600502 w 4599296"/>
                <a:gd name="connsiteY2" fmla="*/ 750842 h 1398872"/>
                <a:gd name="connsiteX3" fmla="*/ 1119117 w 4599296"/>
                <a:gd name="connsiteY3" fmla="*/ 914615 h 1398872"/>
                <a:gd name="connsiteX4" fmla="*/ 1596788 w 4599296"/>
                <a:gd name="connsiteY4" fmla="*/ 1351344 h 1398872"/>
                <a:gd name="connsiteX5" fmla="*/ 2320120 w 4599296"/>
                <a:gd name="connsiteY5" fmla="*/ 1310401 h 1398872"/>
                <a:gd name="connsiteX6" fmla="*/ 2702257 w 4599296"/>
                <a:gd name="connsiteY6" fmla="*/ 668956 h 1398872"/>
                <a:gd name="connsiteX7" fmla="*/ 3643953 w 4599296"/>
                <a:gd name="connsiteY7" fmla="*/ 477887 h 1398872"/>
                <a:gd name="connsiteX8" fmla="*/ 3957851 w 4599296"/>
                <a:gd name="connsiteY8" fmla="*/ 109398 h 1398872"/>
                <a:gd name="connsiteX9" fmla="*/ 4599296 w 4599296"/>
                <a:gd name="connsiteY9" fmla="*/ 41159 h 139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296" h="1398872">
                  <a:moveTo>
                    <a:pt x="0" y="215"/>
                  </a:moveTo>
                  <a:cubicBezTo>
                    <a:pt x="120555" y="-922"/>
                    <a:pt x="241110" y="-2059"/>
                    <a:pt x="341194" y="123045"/>
                  </a:cubicBezTo>
                  <a:cubicBezTo>
                    <a:pt x="441278" y="248149"/>
                    <a:pt x="470848" y="618914"/>
                    <a:pt x="600502" y="750842"/>
                  </a:cubicBezTo>
                  <a:cubicBezTo>
                    <a:pt x="730156" y="882770"/>
                    <a:pt x="953069" y="814531"/>
                    <a:pt x="1119117" y="914615"/>
                  </a:cubicBezTo>
                  <a:cubicBezTo>
                    <a:pt x="1285165" y="1014699"/>
                    <a:pt x="1396621" y="1285380"/>
                    <a:pt x="1596788" y="1351344"/>
                  </a:cubicBezTo>
                  <a:cubicBezTo>
                    <a:pt x="1796955" y="1417308"/>
                    <a:pt x="2135875" y="1424132"/>
                    <a:pt x="2320120" y="1310401"/>
                  </a:cubicBezTo>
                  <a:cubicBezTo>
                    <a:pt x="2504365" y="1196670"/>
                    <a:pt x="2481618" y="807708"/>
                    <a:pt x="2702257" y="668956"/>
                  </a:cubicBezTo>
                  <a:cubicBezTo>
                    <a:pt x="2922896" y="530204"/>
                    <a:pt x="3434687" y="571147"/>
                    <a:pt x="3643953" y="477887"/>
                  </a:cubicBezTo>
                  <a:cubicBezTo>
                    <a:pt x="3853219" y="384627"/>
                    <a:pt x="3798627" y="182186"/>
                    <a:pt x="3957851" y="109398"/>
                  </a:cubicBezTo>
                  <a:cubicBezTo>
                    <a:pt x="4117075" y="36610"/>
                    <a:pt x="4358185" y="38884"/>
                    <a:pt x="4599296" y="4115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4243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Iterative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33800"/>
                <a:ext cx="8229600" cy="24384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Start from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for the optimal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Update the guess towards a (hopefully) “better”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Stop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no longer decreases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Problems: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Which direction to step in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How big must the steps be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33800"/>
                <a:ext cx="8229600" cy="2438400"/>
              </a:xfrm>
              <a:blipFill rotWithShape="1">
                <a:blip r:embed="rId3"/>
                <a:stretch>
                  <a:fillRect l="-593" t="-125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F7AF3D-2E39-4841-B887-88F8E375453A}"/>
              </a:ext>
            </a:extLst>
          </p:cNvPr>
          <p:cNvGrpSpPr/>
          <p:nvPr/>
        </p:nvGrpSpPr>
        <p:grpSpPr>
          <a:xfrm>
            <a:off x="152400" y="822960"/>
            <a:ext cx="8351520" cy="2926080"/>
            <a:chOff x="152400" y="822960"/>
            <a:chExt cx="8351520" cy="2926080"/>
          </a:xfrm>
        </p:grpSpPr>
        <p:pic>
          <p:nvPicPr>
            <p:cNvPr id="38" name="Picture 37" descr="surface1_b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4" t="2010" r="6979" b="1562"/>
            <a:stretch/>
          </p:blipFill>
          <p:spPr>
            <a:xfrm>
              <a:off x="4754880" y="822960"/>
              <a:ext cx="3749040" cy="2926080"/>
            </a:xfrm>
            <a:prstGeom prst="rect">
              <a:avLst/>
            </a:prstGeom>
            <a:ln w="9525"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152400" y="1219200"/>
              <a:ext cx="4038600" cy="1905401"/>
              <a:chOff x="910605" y="914400"/>
              <a:chExt cx="6556995" cy="20574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752600" y="914400"/>
                <a:ext cx="0" cy="2057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1752600" y="2971800"/>
                <a:ext cx="5715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910605" y="1573768"/>
                <a:ext cx="55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320119" y="1173492"/>
                <a:ext cx="4599296" cy="1398872"/>
              </a:xfrm>
              <a:custGeom>
                <a:avLst/>
                <a:gdLst>
                  <a:gd name="connsiteX0" fmla="*/ 0 w 4599296"/>
                  <a:gd name="connsiteY0" fmla="*/ 215 h 1398872"/>
                  <a:gd name="connsiteX1" fmla="*/ 341194 w 4599296"/>
                  <a:gd name="connsiteY1" fmla="*/ 123045 h 1398872"/>
                  <a:gd name="connsiteX2" fmla="*/ 600502 w 4599296"/>
                  <a:gd name="connsiteY2" fmla="*/ 750842 h 1398872"/>
                  <a:gd name="connsiteX3" fmla="*/ 1119117 w 4599296"/>
                  <a:gd name="connsiteY3" fmla="*/ 914615 h 1398872"/>
                  <a:gd name="connsiteX4" fmla="*/ 1596788 w 4599296"/>
                  <a:gd name="connsiteY4" fmla="*/ 1351344 h 1398872"/>
                  <a:gd name="connsiteX5" fmla="*/ 2320120 w 4599296"/>
                  <a:gd name="connsiteY5" fmla="*/ 1310401 h 1398872"/>
                  <a:gd name="connsiteX6" fmla="*/ 2702257 w 4599296"/>
                  <a:gd name="connsiteY6" fmla="*/ 668956 h 1398872"/>
                  <a:gd name="connsiteX7" fmla="*/ 3643953 w 4599296"/>
                  <a:gd name="connsiteY7" fmla="*/ 477887 h 1398872"/>
                  <a:gd name="connsiteX8" fmla="*/ 3957851 w 4599296"/>
                  <a:gd name="connsiteY8" fmla="*/ 109398 h 1398872"/>
                  <a:gd name="connsiteX9" fmla="*/ 4599296 w 4599296"/>
                  <a:gd name="connsiteY9" fmla="*/ 41159 h 1398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99296" h="1398872">
                    <a:moveTo>
                      <a:pt x="0" y="215"/>
                    </a:moveTo>
                    <a:cubicBezTo>
                      <a:pt x="120555" y="-922"/>
                      <a:pt x="241110" y="-2059"/>
                      <a:pt x="341194" y="123045"/>
                    </a:cubicBezTo>
                    <a:cubicBezTo>
                      <a:pt x="441278" y="248149"/>
                      <a:pt x="470848" y="618914"/>
                      <a:pt x="600502" y="750842"/>
                    </a:cubicBezTo>
                    <a:cubicBezTo>
                      <a:pt x="730156" y="882770"/>
                      <a:pt x="953069" y="814531"/>
                      <a:pt x="1119117" y="914615"/>
                    </a:cubicBezTo>
                    <a:cubicBezTo>
                      <a:pt x="1285165" y="1014699"/>
                      <a:pt x="1396621" y="1285380"/>
                      <a:pt x="1596788" y="1351344"/>
                    </a:cubicBezTo>
                    <a:cubicBezTo>
                      <a:pt x="1796955" y="1417308"/>
                      <a:pt x="2135875" y="1424132"/>
                      <a:pt x="2320120" y="1310401"/>
                    </a:cubicBezTo>
                    <a:cubicBezTo>
                      <a:pt x="2504365" y="1196670"/>
                      <a:pt x="2481618" y="807708"/>
                      <a:pt x="2702257" y="668956"/>
                    </a:cubicBezTo>
                    <a:cubicBezTo>
                      <a:pt x="2922896" y="530204"/>
                      <a:pt x="3434687" y="571147"/>
                      <a:pt x="3643953" y="477887"/>
                    </a:cubicBezTo>
                    <a:cubicBezTo>
                      <a:pt x="3853219" y="384627"/>
                      <a:pt x="3798627" y="182186"/>
                      <a:pt x="3957851" y="109398"/>
                    </a:cubicBezTo>
                    <a:cubicBezTo>
                      <a:pt x="4117075" y="36610"/>
                      <a:pt x="4358185" y="38884"/>
                      <a:pt x="4599296" y="4115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191000" y="29801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169158" y="2975158"/>
              <a:ext cx="354842" cy="150179"/>
            </a:xfrm>
            <a:custGeom>
              <a:avLst/>
              <a:gdLst>
                <a:gd name="connsiteX0" fmla="*/ 0 w 354842"/>
                <a:gd name="connsiteY0" fmla="*/ 136532 h 150179"/>
                <a:gd name="connsiteX1" fmla="*/ 122830 w 354842"/>
                <a:gd name="connsiteY1" fmla="*/ 54 h 150179"/>
                <a:gd name="connsiteX2" fmla="*/ 354842 w 354842"/>
                <a:gd name="connsiteY2" fmla="*/ 150179 h 150179"/>
                <a:gd name="connsiteX3" fmla="*/ 354842 w 354842"/>
                <a:gd name="connsiteY3" fmla="*/ 150179 h 1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42" h="150179">
                  <a:moveTo>
                    <a:pt x="0" y="136532"/>
                  </a:moveTo>
                  <a:cubicBezTo>
                    <a:pt x="31845" y="67155"/>
                    <a:pt x="63690" y="-2221"/>
                    <a:pt x="122830" y="54"/>
                  </a:cubicBezTo>
                  <a:cubicBezTo>
                    <a:pt x="181970" y="2329"/>
                    <a:pt x="354842" y="150179"/>
                    <a:pt x="354842" y="150179"/>
                  </a:cubicBezTo>
                  <a:lnTo>
                    <a:pt x="354842" y="150179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528549" y="2975004"/>
              <a:ext cx="218364" cy="163981"/>
            </a:xfrm>
            <a:custGeom>
              <a:avLst/>
              <a:gdLst>
                <a:gd name="connsiteX0" fmla="*/ 0 w 218364"/>
                <a:gd name="connsiteY0" fmla="*/ 136686 h 163981"/>
                <a:gd name="connsiteX1" fmla="*/ 95535 w 218364"/>
                <a:gd name="connsiteY1" fmla="*/ 208 h 163981"/>
                <a:gd name="connsiteX2" fmla="*/ 218364 w 218364"/>
                <a:gd name="connsiteY2" fmla="*/ 163981 h 16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163981">
                  <a:moveTo>
                    <a:pt x="0" y="136686"/>
                  </a:moveTo>
                  <a:cubicBezTo>
                    <a:pt x="29570" y="66172"/>
                    <a:pt x="59141" y="-4341"/>
                    <a:pt x="95535" y="208"/>
                  </a:cubicBezTo>
                  <a:cubicBezTo>
                    <a:pt x="131929" y="4757"/>
                    <a:pt x="175146" y="84369"/>
                    <a:pt x="218364" y="163981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746914" y="2961510"/>
              <a:ext cx="723331" cy="150180"/>
            </a:xfrm>
            <a:custGeom>
              <a:avLst/>
              <a:gdLst>
                <a:gd name="connsiteX0" fmla="*/ 0 w 723331"/>
                <a:gd name="connsiteY0" fmla="*/ 136532 h 150180"/>
                <a:gd name="connsiteX1" fmla="*/ 286603 w 723331"/>
                <a:gd name="connsiteY1" fmla="*/ 54 h 150180"/>
                <a:gd name="connsiteX2" fmla="*/ 723331 w 723331"/>
                <a:gd name="connsiteY2" fmla="*/ 150180 h 15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331" h="150180">
                  <a:moveTo>
                    <a:pt x="0" y="136532"/>
                  </a:moveTo>
                  <a:cubicBezTo>
                    <a:pt x="83024" y="67155"/>
                    <a:pt x="166048" y="-2221"/>
                    <a:pt x="286603" y="54"/>
                  </a:cubicBezTo>
                  <a:cubicBezTo>
                    <a:pt x="407158" y="2329"/>
                    <a:pt x="565244" y="76254"/>
                    <a:pt x="723331" y="15018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265528" y="3125337"/>
              <a:ext cx="204717" cy="95623"/>
            </a:xfrm>
            <a:custGeom>
              <a:avLst/>
              <a:gdLst>
                <a:gd name="connsiteX0" fmla="*/ 232012 w 232012"/>
                <a:gd name="connsiteY0" fmla="*/ 13648 h 95623"/>
                <a:gd name="connsiteX1" fmla="*/ 81887 w 232012"/>
                <a:gd name="connsiteY1" fmla="*/ 95535 h 95623"/>
                <a:gd name="connsiteX2" fmla="*/ 0 w 232012"/>
                <a:gd name="connsiteY2" fmla="*/ 0 h 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95623">
                  <a:moveTo>
                    <a:pt x="232012" y="13648"/>
                  </a:moveTo>
                  <a:cubicBezTo>
                    <a:pt x="176284" y="55729"/>
                    <a:pt x="120556" y="97810"/>
                    <a:pt x="81887" y="95535"/>
                  </a:cubicBezTo>
                  <a:cubicBezTo>
                    <a:pt x="43218" y="93260"/>
                    <a:pt x="21609" y="46630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86924" y="3125337"/>
              <a:ext cx="78604" cy="95623"/>
            </a:xfrm>
            <a:custGeom>
              <a:avLst/>
              <a:gdLst>
                <a:gd name="connsiteX0" fmla="*/ 177421 w 177421"/>
                <a:gd name="connsiteY0" fmla="*/ 0 h 109182"/>
                <a:gd name="connsiteX1" fmla="*/ 68239 w 177421"/>
                <a:gd name="connsiteY1" fmla="*/ 109182 h 109182"/>
                <a:gd name="connsiteX2" fmla="*/ 0 w 177421"/>
                <a:gd name="connsiteY2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109182">
                  <a:moveTo>
                    <a:pt x="177421" y="0"/>
                  </a:moveTo>
                  <a:cubicBezTo>
                    <a:pt x="137615" y="54591"/>
                    <a:pt x="97809" y="109182"/>
                    <a:pt x="68239" y="109182"/>
                  </a:cubicBezTo>
                  <a:cubicBezTo>
                    <a:pt x="38669" y="109182"/>
                    <a:pt x="19334" y="54591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1169158" y="1472798"/>
              <a:ext cx="0" cy="1666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514902" y="2226492"/>
              <a:ext cx="13647" cy="939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4" idx="2"/>
            </p:cNvCxnSpPr>
            <p:nvPr/>
          </p:nvCxnSpPr>
          <p:spPr>
            <a:xfrm flipV="1">
              <a:off x="1746913" y="2305891"/>
              <a:ext cx="1" cy="833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470245" y="2670509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277245" y="2773071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186924" y="2758242"/>
              <a:ext cx="0" cy="428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/>
            <p:cNvSpPr/>
            <p:nvPr/>
          </p:nvSpPr>
          <p:spPr>
            <a:xfrm>
              <a:off x="1181819" y="1500996"/>
              <a:ext cx="353683" cy="750498"/>
            </a:xfrm>
            <a:custGeom>
              <a:avLst/>
              <a:gdLst>
                <a:gd name="connsiteX0" fmla="*/ 0 w 353683"/>
                <a:gd name="connsiteY0" fmla="*/ 0 h 750498"/>
                <a:gd name="connsiteX1" fmla="*/ 276045 w 353683"/>
                <a:gd name="connsiteY1" fmla="*/ 336430 h 750498"/>
                <a:gd name="connsiteX2" fmla="*/ 353683 w 353683"/>
                <a:gd name="connsiteY2" fmla="*/ 750498 h 75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683" h="750498">
                  <a:moveTo>
                    <a:pt x="0" y="0"/>
                  </a:moveTo>
                  <a:cubicBezTo>
                    <a:pt x="108549" y="105673"/>
                    <a:pt x="217098" y="211347"/>
                    <a:pt x="276045" y="336430"/>
                  </a:cubicBezTo>
                  <a:cubicBezTo>
                    <a:pt x="334992" y="461513"/>
                    <a:pt x="344337" y="606005"/>
                    <a:pt x="353683" y="750498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544128" y="2154782"/>
              <a:ext cx="215661" cy="182976"/>
            </a:xfrm>
            <a:custGeom>
              <a:avLst/>
              <a:gdLst>
                <a:gd name="connsiteX0" fmla="*/ 0 w 215661"/>
                <a:gd name="connsiteY0" fmla="*/ 105339 h 182976"/>
                <a:gd name="connsiteX1" fmla="*/ 103517 w 215661"/>
                <a:gd name="connsiteY1" fmla="*/ 1822 h 182976"/>
                <a:gd name="connsiteX2" fmla="*/ 215661 w 215661"/>
                <a:gd name="connsiteY2" fmla="*/ 182976 h 18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661" h="182976">
                  <a:moveTo>
                    <a:pt x="0" y="105339"/>
                  </a:moveTo>
                  <a:cubicBezTo>
                    <a:pt x="33787" y="47110"/>
                    <a:pt x="67574" y="-11118"/>
                    <a:pt x="103517" y="1822"/>
                  </a:cubicBezTo>
                  <a:cubicBezTo>
                    <a:pt x="139461" y="14761"/>
                    <a:pt x="177561" y="98868"/>
                    <a:pt x="215661" y="182976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768415" y="2343427"/>
              <a:ext cx="690113" cy="322135"/>
            </a:xfrm>
            <a:custGeom>
              <a:avLst/>
              <a:gdLst>
                <a:gd name="connsiteX0" fmla="*/ 0 w 690113"/>
                <a:gd name="connsiteY0" fmla="*/ 2958 h 322135"/>
                <a:gd name="connsiteX1" fmla="*/ 388189 w 690113"/>
                <a:gd name="connsiteY1" fmla="*/ 46090 h 322135"/>
                <a:gd name="connsiteX2" fmla="*/ 690113 w 690113"/>
                <a:gd name="connsiteY2" fmla="*/ 322135 h 32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113" h="322135">
                  <a:moveTo>
                    <a:pt x="0" y="2958"/>
                  </a:moveTo>
                  <a:cubicBezTo>
                    <a:pt x="136585" y="-2074"/>
                    <a:pt x="273170" y="-7106"/>
                    <a:pt x="388189" y="46090"/>
                  </a:cubicBezTo>
                  <a:cubicBezTo>
                    <a:pt x="503208" y="99286"/>
                    <a:pt x="596660" y="210710"/>
                    <a:pt x="690113" y="322135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277374" y="2628359"/>
              <a:ext cx="172528" cy="114841"/>
            </a:xfrm>
            <a:custGeom>
              <a:avLst/>
              <a:gdLst>
                <a:gd name="connsiteX0" fmla="*/ 172528 w 172528"/>
                <a:gd name="connsiteY0" fmla="*/ 45830 h 114841"/>
                <a:gd name="connsiteX1" fmla="*/ 60384 w 172528"/>
                <a:gd name="connsiteY1" fmla="*/ 2698 h 114841"/>
                <a:gd name="connsiteX2" fmla="*/ 0 w 172528"/>
                <a:gd name="connsiteY2" fmla="*/ 114841 h 11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528" h="114841">
                  <a:moveTo>
                    <a:pt x="172528" y="45830"/>
                  </a:moveTo>
                  <a:cubicBezTo>
                    <a:pt x="130833" y="18513"/>
                    <a:pt x="89139" y="-8804"/>
                    <a:pt x="60384" y="2698"/>
                  </a:cubicBezTo>
                  <a:cubicBezTo>
                    <a:pt x="31629" y="14200"/>
                    <a:pt x="15814" y="64520"/>
                    <a:pt x="0" y="114841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2199736" y="2622430"/>
              <a:ext cx="77638" cy="129396"/>
            </a:xfrm>
            <a:custGeom>
              <a:avLst/>
              <a:gdLst>
                <a:gd name="connsiteX0" fmla="*/ 77638 w 77638"/>
                <a:gd name="connsiteY0" fmla="*/ 129396 h 129396"/>
                <a:gd name="connsiteX1" fmla="*/ 43132 w 77638"/>
                <a:gd name="connsiteY1" fmla="*/ 0 h 129396"/>
                <a:gd name="connsiteX2" fmla="*/ 0 w 77638"/>
                <a:gd name="connsiteY2" fmla="*/ 129396 h 12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38" h="129396">
                  <a:moveTo>
                    <a:pt x="77638" y="129396"/>
                  </a:moveTo>
                  <a:cubicBezTo>
                    <a:pt x="66855" y="64698"/>
                    <a:pt x="56072" y="0"/>
                    <a:pt x="43132" y="0"/>
                  </a:cubicBezTo>
                  <a:cubicBezTo>
                    <a:pt x="30192" y="0"/>
                    <a:pt x="15096" y="64698"/>
                    <a:pt x="0" y="129396"/>
                  </a:cubicBezTo>
                </a:path>
              </a:pathLst>
            </a:custGeom>
            <a:noFill/>
            <a:ln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934200" y="2226492"/>
              <a:ext cx="0" cy="994468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629400" y="2622430"/>
              <a:ext cx="0" cy="727064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400800" y="2622430"/>
              <a:ext cx="0" cy="476293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48400" y="2622430"/>
              <a:ext cx="0" cy="414170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96000" y="2622430"/>
              <a:ext cx="0" cy="414170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19800" y="2665562"/>
              <a:ext cx="0" cy="384685"/>
            </a:xfrm>
            <a:prstGeom prst="line">
              <a:avLst/>
            </a:prstGeom>
            <a:ln w="28575">
              <a:solidFill>
                <a:srgbClr val="33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934200" y="2227416"/>
              <a:ext cx="0" cy="649224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6630537" y="2621704"/>
              <a:ext cx="0" cy="45720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402056" y="2622430"/>
              <a:ext cx="0" cy="27432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6249418" y="2622263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6000" y="2620351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6019800" y="2660386"/>
              <a:ext cx="0" cy="182880"/>
            </a:xfrm>
            <a:prstGeom prst="line">
              <a:avLst/>
            </a:prstGeom>
            <a:ln w="28575">
              <a:solidFill>
                <a:srgbClr val="6B9ED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 56"/>
            <p:cNvSpPr/>
            <p:nvPr/>
          </p:nvSpPr>
          <p:spPr>
            <a:xfrm>
              <a:off x="6902879" y="2835762"/>
              <a:ext cx="50488" cy="56098"/>
            </a:xfrm>
            <a:custGeom>
              <a:avLst/>
              <a:gdLst>
                <a:gd name="connsiteX0" fmla="*/ 0 w 50488"/>
                <a:gd name="connsiteY0" fmla="*/ 0 h 56098"/>
                <a:gd name="connsiteX1" fmla="*/ 50488 w 50488"/>
                <a:gd name="connsiteY1" fmla="*/ 56098 h 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8" h="56098">
                  <a:moveTo>
                    <a:pt x="0" y="0"/>
                  </a:moveTo>
                  <a:lnTo>
                    <a:pt x="50488" y="5609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6908488" y="2757224"/>
              <a:ext cx="72928" cy="75733"/>
            </a:xfrm>
            <a:custGeom>
              <a:avLst/>
              <a:gdLst>
                <a:gd name="connsiteX0" fmla="*/ 0 w 72928"/>
                <a:gd name="connsiteY0" fmla="*/ 0 h 75733"/>
                <a:gd name="connsiteX1" fmla="*/ 72928 w 72928"/>
                <a:gd name="connsiteY1" fmla="*/ 75733 h 7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28" h="75733">
                  <a:moveTo>
                    <a:pt x="0" y="0"/>
                  </a:moveTo>
                  <a:lnTo>
                    <a:pt x="72928" y="75733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6911293" y="2653443"/>
              <a:ext cx="53294" cy="56098"/>
            </a:xfrm>
            <a:custGeom>
              <a:avLst/>
              <a:gdLst>
                <a:gd name="connsiteX0" fmla="*/ 0 w 53294"/>
                <a:gd name="connsiteY0" fmla="*/ 0 h 56098"/>
                <a:gd name="connsiteX1" fmla="*/ 53294 w 53294"/>
                <a:gd name="connsiteY1" fmla="*/ 56098 h 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294" h="56098">
                  <a:moveTo>
                    <a:pt x="0" y="0"/>
                  </a:moveTo>
                  <a:lnTo>
                    <a:pt x="53294" y="5609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883244" y="2516002"/>
              <a:ext cx="67318" cy="50489"/>
            </a:xfrm>
            <a:custGeom>
              <a:avLst/>
              <a:gdLst>
                <a:gd name="connsiteX0" fmla="*/ 0 w 67318"/>
                <a:gd name="connsiteY0" fmla="*/ 0 h 50489"/>
                <a:gd name="connsiteX1" fmla="*/ 67318 w 67318"/>
                <a:gd name="connsiteY1" fmla="*/ 50489 h 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8" h="50489">
                  <a:moveTo>
                    <a:pt x="0" y="0"/>
                  </a:moveTo>
                  <a:lnTo>
                    <a:pt x="67318" y="50489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6900074" y="2401001"/>
              <a:ext cx="70122" cy="50488"/>
            </a:xfrm>
            <a:custGeom>
              <a:avLst/>
              <a:gdLst>
                <a:gd name="connsiteX0" fmla="*/ 0 w 70122"/>
                <a:gd name="connsiteY0" fmla="*/ 0 h 50488"/>
                <a:gd name="connsiteX1" fmla="*/ 70122 w 70122"/>
                <a:gd name="connsiteY1" fmla="*/ 50488 h 5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122" h="50488">
                  <a:moveTo>
                    <a:pt x="0" y="0"/>
                  </a:moveTo>
                  <a:lnTo>
                    <a:pt x="70122" y="5048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6919708" y="2344903"/>
              <a:ext cx="36464" cy="64513"/>
            </a:xfrm>
            <a:custGeom>
              <a:avLst/>
              <a:gdLst>
                <a:gd name="connsiteX0" fmla="*/ 36464 w 36464"/>
                <a:gd name="connsiteY0" fmla="*/ 0 h 64513"/>
                <a:gd name="connsiteX1" fmla="*/ 0 w 36464"/>
                <a:gd name="connsiteY1" fmla="*/ 64513 h 64513"/>
                <a:gd name="connsiteX2" fmla="*/ 0 w 36464"/>
                <a:gd name="connsiteY2" fmla="*/ 64513 h 6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" h="64513">
                  <a:moveTo>
                    <a:pt x="36464" y="0"/>
                  </a:moveTo>
                  <a:lnTo>
                    <a:pt x="0" y="64513"/>
                  </a:lnTo>
                  <a:lnTo>
                    <a:pt x="0" y="64513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6883244" y="2243926"/>
              <a:ext cx="98172" cy="47684"/>
            </a:xfrm>
            <a:custGeom>
              <a:avLst/>
              <a:gdLst>
                <a:gd name="connsiteX0" fmla="*/ 0 w 98172"/>
                <a:gd name="connsiteY0" fmla="*/ 0 h 47684"/>
                <a:gd name="connsiteX1" fmla="*/ 98172 w 98172"/>
                <a:gd name="connsiteY1" fmla="*/ 47684 h 4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172" h="47684">
                  <a:moveTo>
                    <a:pt x="0" y="0"/>
                  </a:moveTo>
                  <a:lnTo>
                    <a:pt x="98172" y="47684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6583680" y="2895600"/>
              <a:ext cx="80010" cy="72390"/>
            </a:xfrm>
            <a:custGeom>
              <a:avLst/>
              <a:gdLst>
                <a:gd name="connsiteX0" fmla="*/ 0 w 80010"/>
                <a:gd name="connsiteY0" fmla="*/ 0 h 72390"/>
                <a:gd name="connsiteX1" fmla="*/ 80010 w 80010"/>
                <a:gd name="connsiteY1" fmla="*/ 7239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10" h="72390">
                  <a:moveTo>
                    <a:pt x="0" y="0"/>
                  </a:moveTo>
                  <a:lnTo>
                    <a:pt x="80010" y="7239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6598920" y="2804160"/>
              <a:ext cx="68580" cy="68580"/>
            </a:xfrm>
            <a:custGeom>
              <a:avLst/>
              <a:gdLst>
                <a:gd name="connsiteX0" fmla="*/ 0 w 68580"/>
                <a:gd name="connsiteY0" fmla="*/ 0 h 68580"/>
                <a:gd name="connsiteX1" fmla="*/ 68580 w 68580"/>
                <a:gd name="connsiteY1" fmla="*/ 6858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68580">
                  <a:moveTo>
                    <a:pt x="0" y="0"/>
                  </a:moveTo>
                  <a:lnTo>
                    <a:pt x="68580" y="6858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6595110" y="2716530"/>
              <a:ext cx="64770" cy="60960"/>
            </a:xfrm>
            <a:custGeom>
              <a:avLst/>
              <a:gdLst>
                <a:gd name="connsiteX0" fmla="*/ 0 w 64770"/>
                <a:gd name="connsiteY0" fmla="*/ 0 h 60960"/>
                <a:gd name="connsiteX1" fmla="*/ 64770 w 64770"/>
                <a:gd name="connsiteY1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70" h="60960">
                  <a:moveTo>
                    <a:pt x="0" y="0"/>
                  </a:moveTo>
                  <a:lnTo>
                    <a:pt x="64770" y="6096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598920" y="2663190"/>
              <a:ext cx="72390" cy="41910"/>
            </a:xfrm>
            <a:custGeom>
              <a:avLst/>
              <a:gdLst>
                <a:gd name="connsiteX0" fmla="*/ 0 w 72390"/>
                <a:gd name="connsiteY0" fmla="*/ 0 h 41910"/>
                <a:gd name="connsiteX1" fmla="*/ 72390 w 72390"/>
                <a:gd name="connsiteY1" fmla="*/ 4191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90" h="41910">
                  <a:moveTo>
                    <a:pt x="0" y="0"/>
                  </a:moveTo>
                  <a:lnTo>
                    <a:pt x="72390" y="4191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6598920" y="2773680"/>
              <a:ext cx="68580" cy="34290"/>
            </a:xfrm>
            <a:custGeom>
              <a:avLst/>
              <a:gdLst>
                <a:gd name="connsiteX0" fmla="*/ 0 w 68580"/>
                <a:gd name="connsiteY0" fmla="*/ 34290 h 34290"/>
                <a:gd name="connsiteX1" fmla="*/ 68580 w 68580"/>
                <a:gd name="connsiteY1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34290">
                  <a:moveTo>
                    <a:pt x="0" y="34290"/>
                  </a:moveTo>
                  <a:lnTo>
                    <a:pt x="68580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6362700" y="2670810"/>
              <a:ext cx="72390" cy="26670"/>
            </a:xfrm>
            <a:custGeom>
              <a:avLst/>
              <a:gdLst>
                <a:gd name="connsiteX0" fmla="*/ 0 w 72390"/>
                <a:gd name="connsiteY0" fmla="*/ 0 h 26670"/>
                <a:gd name="connsiteX1" fmla="*/ 72390 w 72390"/>
                <a:gd name="connsiteY1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90" h="26670">
                  <a:moveTo>
                    <a:pt x="0" y="0"/>
                  </a:moveTo>
                  <a:lnTo>
                    <a:pt x="72390" y="2667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6362700" y="2747010"/>
              <a:ext cx="83820" cy="45720"/>
            </a:xfrm>
            <a:custGeom>
              <a:avLst/>
              <a:gdLst>
                <a:gd name="connsiteX0" fmla="*/ 0 w 83820"/>
                <a:gd name="connsiteY0" fmla="*/ 0 h 45720"/>
                <a:gd name="connsiteX1" fmla="*/ 83820 w 83820"/>
                <a:gd name="connsiteY1" fmla="*/ 4572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" h="45720">
                  <a:moveTo>
                    <a:pt x="0" y="0"/>
                  </a:moveTo>
                  <a:lnTo>
                    <a:pt x="83820" y="4572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6221730" y="2708910"/>
              <a:ext cx="60960" cy="11430"/>
            </a:xfrm>
            <a:custGeom>
              <a:avLst/>
              <a:gdLst>
                <a:gd name="connsiteX0" fmla="*/ 0 w 60960"/>
                <a:gd name="connsiteY0" fmla="*/ 0 h 11430"/>
                <a:gd name="connsiteX1" fmla="*/ 60960 w 60960"/>
                <a:gd name="connsiteY1" fmla="*/ 11430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" h="11430">
                  <a:moveTo>
                    <a:pt x="0" y="0"/>
                  </a:moveTo>
                  <a:lnTo>
                    <a:pt x="60960" y="1143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214110" y="2659380"/>
              <a:ext cx="83820" cy="0"/>
            </a:xfrm>
            <a:custGeom>
              <a:avLst/>
              <a:gdLst>
                <a:gd name="connsiteX0" fmla="*/ 0 w 83820"/>
                <a:gd name="connsiteY0" fmla="*/ 0 h 0"/>
                <a:gd name="connsiteX1" fmla="*/ 83820 w 8382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6069330" y="2670810"/>
              <a:ext cx="76200" cy="22860"/>
            </a:xfrm>
            <a:custGeom>
              <a:avLst/>
              <a:gdLst>
                <a:gd name="connsiteX0" fmla="*/ 0 w 76200"/>
                <a:gd name="connsiteY0" fmla="*/ 22860 h 22860"/>
                <a:gd name="connsiteX1" fmla="*/ 76200 w 76200"/>
                <a:gd name="connsiteY1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22860">
                  <a:moveTo>
                    <a:pt x="0" y="22860"/>
                  </a:moveTo>
                  <a:lnTo>
                    <a:pt x="7620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5985510" y="2720340"/>
              <a:ext cx="140970" cy="45720"/>
            </a:xfrm>
            <a:custGeom>
              <a:avLst/>
              <a:gdLst>
                <a:gd name="connsiteX0" fmla="*/ 0 w 140970"/>
                <a:gd name="connsiteY0" fmla="*/ 45720 h 45720"/>
                <a:gd name="connsiteX1" fmla="*/ 140970 w 140970"/>
                <a:gd name="connsiteY1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970" h="45720">
                  <a:moveTo>
                    <a:pt x="0" y="45720"/>
                  </a:moveTo>
                  <a:lnTo>
                    <a:pt x="140970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32812" y="2224585"/>
              <a:ext cx="293427" cy="361666"/>
            </a:xfrm>
            <a:custGeom>
              <a:avLst/>
              <a:gdLst>
                <a:gd name="connsiteX0" fmla="*/ 293427 w 293427"/>
                <a:gd name="connsiteY0" fmla="*/ 0 h 361666"/>
                <a:gd name="connsiteX1" fmla="*/ 75063 w 293427"/>
                <a:gd name="connsiteY1" fmla="*/ 95534 h 361666"/>
                <a:gd name="connsiteX2" fmla="*/ 0 w 293427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61666">
                  <a:moveTo>
                    <a:pt x="293427" y="0"/>
                  </a:moveTo>
                  <a:cubicBezTo>
                    <a:pt x="208697" y="17628"/>
                    <a:pt x="123968" y="35256"/>
                    <a:pt x="75063" y="95534"/>
                  </a:cubicBezTo>
                  <a:cubicBezTo>
                    <a:pt x="26158" y="155812"/>
                    <a:pt x="13079" y="258739"/>
                    <a:pt x="0" y="36166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6414448" y="2401916"/>
              <a:ext cx="204716" cy="204806"/>
            </a:xfrm>
            <a:custGeom>
              <a:avLst/>
              <a:gdLst>
                <a:gd name="connsiteX0" fmla="*/ 204716 w 204716"/>
                <a:gd name="connsiteY0" fmla="*/ 184335 h 204806"/>
                <a:gd name="connsiteX1" fmla="*/ 122830 w 204716"/>
                <a:gd name="connsiteY1" fmla="*/ 90 h 204806"/>
                <a:gd name="connsiteX2" fmla="*/ 0 w 204716"/>
                <a:gd name="connsiteY2" fmla="*/ 204806 h 20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04806">
                  <a:moveTo>
                    <a:pt x="204716" y="184335"/>
                  </a:moveTo>
                  <a:cubicBezTo>
                    <a:pt x="180832" y="90506"/>
                    <a:pt x="156949" y="-3322"/>
                    <a:pt x="122830" y="90"/>
                  </a:cubicBezTo>
                  <a:cubicBezTo>
                    <a:pt x="88711" y="3502"/>
                    <a:pt x="44355" y="104154"/>
                    <a:pt x="0" y="20480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243851" y="2456597"/>
              <a:ext cx="156949" cy="150125"/>
            </a:xfrm>
            <a:custGeom>
              <a:avLst/>
              <a:gdLst>
                <a:gd name="connsiteX0" fmla="*/ 156949 w 156949"/>
                <a:gd name="connsiteY0" fmla="*/ 150125 h 150125"/>
                <a:gd name="connsiteX1" fmla="*/ 61415 w 156949"/>
                <a:gd name="connsiteY1" fmla="*/ 0 h 150125"/>
                <a:gd name="connsiteX2" fmla="*/ 0 w 156949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150125">
                  <a:moveTo>
                    <a:pt x="156949" y="150125"/>
                  </a:moveTo>
                  <a:cubicBezTo>
                    <a:pt x="122261" y="75062"/>
                    <a:pt x="87573" y="0"/>
                    <a:pt x="61415" y="0"/>
                  </a:cubicBezTo>
                  <a:cubicBezTo>
                    <a:pt x="35257" y="0"/>
                    <a:pt x="17628" y="75062"/>
                    <a:pt x="0" y="1501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6093725" y="2463421"/>
              <a:ext cx="150126" cy="150125"/>
            </a:xfrm>
            <a:custGeom>
              <a:avLst/>
              <a:gdLst>
                <a:gd name="connsiteX0" fmla="*/ 150126 w 150126"/>
                <a:gd name="connsiteY0" fmla="*/ 150125 h 150125"/>
                <a:gd name="connsiteX1" fmla="*/ 61415 w 150126"/>
                <a:gd name="connsiteY1" fmla="*/ 0 h 150125"/>
                <a:gd name="connsiteX2" fmla="*/ 0 w 150126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50125">
                  <a:moveTo>
                    <a:pt x="150126" y="150125"/>
                  </a:moveTo>
                  <a:cubicBezTo>
                    <a:pt x="118281" y="75062"/>
                    <a:pt x="86436" y="0"/>
                    <a:pt x="61415" y="0"/>
                  </a:cubicBezTo>
                  <a:cubicBezTo>
                    <a:pt x="36394" y="0"/>
                    <a:pt x="18197" y="75062"/>
                    <a:pt x="0" y="1501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6004797" y="2524369"/>
              <a:ext cx="88928" cy="123297"/>
            </a:xfrm>
            <a:custGeom>
              <a:avLst/>
              <a:gdLst>
                <a:gd name="connsiteX0" fmla="*/ 88928 w 88928"/>
                <a:gd name="connsiteY0" fmla="*/ 89177 h 123297"/>
                <a:gd name="connsiteX1" fmla="*/ 13866 w 88928"/>
                <a:gd name="connsiteY1" fmla="*/ 467 h 123297"/>
                <a:gd name="connsiteX2" fmla="*/ 218 w 88928"/>
                <a:gd name="connsiteY2" fmla="*/ 123297 h 12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28" h="123297">
                  <a:moveTo>
                    <a:pt x="88928" y="89177"/>
                  </a:moveTo>
                  <a:cubicBezTo>
                    <a:pt x="58789" y="41978"/>
                    <a:pt x="28651" y="-5220"/>
                    <a:pt x="13866" y="467"/>
                  </a:cubicBezTo>
                  <a:cubicBezTo>
                    <a:pt x="-919" y="6154"/>
                    <a:pt x="-351" y="64725"/>
                    <a:pt x="218" y="12329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6635115" y="3220960"/>
              <a:ext cx="284593" cy="12853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6414448" y="3098723"/>
              <a:ext cx="220667" cy="2507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 flipV="1">
              <a:off x="6256020" y="3036600"/>
              <a:ext cx="144780" cy="6212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6096000" y="3036600"/>
              <a:ext cx="153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019800" y="3036600"/>
              <a:ext cx="76200" cy="1364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637" y="3132827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42981" y="3132827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47750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277245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105808" y="336446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93075" y="3124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5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 flipV="1">
              <a:off x="2265528" y="3224108"/>
              <a:ext cx="32801" cy="3250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6956172" y="2943845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172" y="2943845"/>
                  <a:ext cx="474232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6457351" y="3294616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351" y="3294616"/>
                  <a:ext cx="474232" cy="362984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160041" y="3078904"/>
                  <a:ext cx="47423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041" y="3078904"/>
                  <a:ext cx="474232" cy="362984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2995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8839200" cy="3200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Iterative solution: 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Start at some point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Find direction in which to shift this point to decrease error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This can be found from the derivative of the function</a:t>
            </a:r>
          </a:p>
          <a:p>
            <a:pPr lvl="3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A negative derivative  moving right decreases error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A positive derivative </a:t>
            </a:r>
            <a:r>
              <a:rPr lang="en-US" dirty="0">
                <a:sym typeface="Wingdings" panose="05000000000000000000" pitchFamily="2" charset="2"/>
              </a:rPr>
              <a:t> moving left decreases error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Shift point in this direction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49EC7-CD35-460C-856A-CD8759EABD0A}"/>
              </a:ext>
            </a:extLst>
          </p:cNvPr>
          <p:cNvGrpSpPr/>
          <p:nvPr/>
        </p:nvGrpSpPr>
        <p:grpSpPr>
          <a:xfrm>
            <a:off x="2057400" y="1219200"/>
            <a:ext cx="5334000" cy="2300806"/>
            <a:chOff x="2057400" y="1219200"/>
            <a:chExt cx="5334000" cy="2300806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219200"/>
              <a:ext cx="5334000" cy="230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259770" y="2602020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6008" y="2716320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20574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14800" y="2147625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53000" y="3417780"/>
              <a:ext cx="762000" cy="102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90800" y="3406560"/>
              <a:ext cx="762000" cy="11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3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D6C7F-AEC4-49BE-98F2-83D523B6C178}"/>
              </a:ext>
            </a:extLst>
          </p:cNvPr>
          <p:cNvGrpSpPr/>
          <p:nvPr/>
        </p:nvGrpSpPr>
        <p:grpSpPr>
          <a:xfrm>
            <a:off x="2057400" y="1051994"/>
            <a:ext cx="5334000" cy="2468012"/>
            <a:chOff x="2057400" y="1051994"/>
            <a:chExt cx="5334000" cy="246801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051994"/>
              <a:ext cx="5334000" cy="230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259770" y="2434814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6008" y="2549114"/>
              <a:ext cx="609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1890194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14800" y="1980419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53000" y="3417780"/>
              <a:ext cx="762000" cy="102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90800" y="3406560"/>
              <a:ext cx="762000" cy="113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3276600"/>
                <a:ext cx="8839200" cy="35052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is positive: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Else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What must step be to ensure we actually get to the optimum?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3276600"/>
                <a:ext cx="8839200" cy="3505200"/>
              </a:xfrm>
              <a:blipFill>
                <a:blip r:embed="rId3"/>
                <a:stretch>
                  <a:fillRect l="-1172" t="-1565" b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1D4BE-61B8-49E7-927C-03AC19792D85}"/>
              </a:ext>
            </a:extLst>
          </p:cNvPr>
          <p:cNvSpPr/>
          <p:nvPr/>
        </p:nvSpPr>
        <p:spPr>
          <a:xfrm>
            <a:off x="2590800" y="3250844"/>
            <a:ext cx="3048000" cy="12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1994"/>
            <a:ext cx="5334000" cy="23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770" y="24348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6008" y="25491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1890194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1980419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0" y="3417780"/>
            <a:ext cx="762000" cy="1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3406560"/>
            <a:ext cx="762000" cy="113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i="1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/>
                        </a:rPr>
                        <m:t>𝑠𝑡𝑒𝑝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ym typeface="Wingdings" panose="05000000000000000000" pitchFamily="2" charset="2"/>
                  </a:rPr>
                  <a:t>Identical to previous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  <a:blipFill>
                <a:blip r:embed="rId3"/>
                <a:stretch>
                  <a:fillRect l="-1657" t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97A5C-B291-47D6-8D3F-D14860FF11AC}"/>
              </a:ext>
            </a:extLst>
          </p:cNvPr>
          <p:cNvSpPr/>
          <p:nvPr/>
        </p:nvSpPr>
        <p:spPr>
          <a:xfrm>
            <a:off x="2590800" y="3250844"/>
            <a:ext cx="3048000" cy="12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1994"/>
            <a:ext cx="5334000" cy="23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The Approach of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770" y="24348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6008" y="254911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1890194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1980419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0" y="3417780"/>
            <a:ext cx="762000" cy="1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3406560"/>
            <a:ext cx="762000" cy="113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Iterative solution:  Trivial algorithm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the “step size”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458200" cy="3505200"/>
              </a:xfrm>
              <a:blipFill>
                <a:blip r:embed="rId3"/>
                <a:stretch>
                  <a:fillRect l="-1657" t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5867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quick intro to </a:t>
            </a:r>
            <a:br>
              <a:rPr lang="en-US" b="1" dirty="0"/>
            </a:br>
            <a:r>
              <a:rPr lang="en-US" b="1" dirty="0"/>
              <a:t>function optimization</a:t>
            </a:r>
            <a:br>
              <a:rPr lang="en-US" b="1" dirty="0"/>
            </a:b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with an initial discussion of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14" y="1370013"/>
            <a:ext cx="23543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4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Gradients of multivariate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E45C6-B956-4470-8B4A-7FDFC0AD63EE}"/>
              </a:ext>
            </a:extLst>
          </p:cNvPr>
          <p:cNvGrpSpPr/>
          <p:nvPr/>
        </p:nvGrpSpPr>
        <p:grpSpPr>
          <a:xfrm>
            <a:off x="958042" y="1447800"/>
            <a:ext cx="7957358" cy="4953000"/>
            <a:chOff x="958042" y="1447800"/>
            <a:chExt cx="7957358" cy="4953000"/>
          </a:xfrm>
        </p:grpSpPr>
        <p:pic>
          <p:nvPicPr>
            <p:cNvPr id="6" name="Picture 5" descr="surface1_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447800"/>
              <a:ext cx="6965157" cy="49530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95900" y="3684896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93056" y="3714464"/>
              <a:ext cx="0" cy="1115568"/>
            </a:xfrm>
            <a:prstGeom prst="line">
              <a:avLst/>
            </a:prstGeom>
            <a:ln w="3810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2578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0181" y="3749486"/>
              <a:ext cx="45719" cy="130364"/>
            </a:xfrm>
            <a:custGeom>
              <a:avLst/>
              <a:gdLst>
                <a:gd name="connsiteX0" fmla="*/ 0 w 65227"/>
                <a:gd name="connsiteY0" fmla="*/ 130364 h 130364"/>
                <a:gd name="connsiteX1" fmla="*/ 57150 w 65227"/>
                <a:gd name="connsiteY1" fmla="*/ 9714 h 130364"/>
                <a:gd name="connsiteX2" fmla="*/ 63500 w 65227"/>
                <a:gd name="connsiteY2" fmla="*/ 16064 h 1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27" h="130364">
                  <a:moveTo>
                    <a:pt x="0" y="130364"/>
                  </a:moveTo>
                  <a:cubicBezTo>
                    <a:pt x="23283" y="79564"/>
                    <a:pt x="46567" y="28764"/>
                    <a:pt x="57150" y="9714"/>
                  </a:cubicBezTo>
                  <a:cubicBezTo>
                    <a:pt x="67733" y="-9336"/>
                    <a:pt x="65616" y="3364"/>
                    <a:pt x="63500" y="16064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6050" y="3956050"/>
              <a:ext cx="133350" cy="107950"/>
            </a:xfrm>
            <a:custGeom>
              <a:avLst/>
              <a:gdLst>
                <a:gd name="connsiteX0" fmla="*/ 0 w 133350"/>
                <a:gd name="connsiteY0" fmla="*/ 0 h 107950"/>
                <a:gd name="connsiteX1" fmla="*/ 133350 w 133350"/>
                <a:gd name="connsiteY1" fmla="*/ 107950 h 107950"/>
                <a:gd name="connsiteX2" fmla="*/ 133350 w 133350"/>
                <a:gd name="connsiteY2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07950">
                  <a:moveTo>
                    <a:pt x="0" y="0"/>
                  </a:moveTo>
                  <a:lnTo>
                    <a:pt x="133350" y="107950"/>
                  </a:lnTo>
                  <a:lnTo>
                    <a:pt x="133350" y="1079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51450" y="4114800"/>
              <a:ext cx="82550" cy="158750"/>
            </a:xfrm>
            <a:custGeom>
              <a:avLst/>
              <a:gdLst>
                <a:gd name="connsiteX0" fmla="*/ 0 w 82550"/>
                <a:gd name="connsiteY0" fmla="*/ 158750 h 158750"/>
                <a:gd name="connsiteX1" fmla="*/ 82550 w 82550"/>
                <a:gd name="connsiteY1" fmla="*/ 0 h 158750"/>
                <a:gd name="connsiteX2" fmla="*/ 82550 w 825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58750">
                  <a:moveTo>
                    <a:pt x="0" y="158750"/>
                  </a:moveTo>
                  <a:lnTo>
                    <a:pt x="82550" y="0"/>
                  </a:lnTo>
                  <a:lnTo>
                    <a:pt x="8255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51450" y="4241800"/>
              <a:ext cx="82550" cy="698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276850" y="4498619"/>
              <a:ext cx="57150" cy="88900"/>
            </a:xfrm>
            <a:custGeom>
              <a:avLst/>
              <a:gdLst>
                <a:gd name="connsiteX0" fmla="*/ 57150 w 57150"/>
                <a:gd name="connsiteY0" fmla="*/ 0 h 88900"/>
                <a:gd name="connsiteX1" fmla="*/ 0 w 57150"/>
                <a:gd name="connsiteY1" fmla="*/ 88900 h 88900"/>
                <a:gd name="connsiteX2" fmla="*/ 0 w 57150"/>
                <a:gd name="connsiteY2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88900">
                  <a:moveTo>
                    <a:pt x="57150" y="0"/>
                  </a:moveTo>
                  <a:lnTo>
                    <a:pt x="0" y="88900"/>
                  </a:lnTo>
                  <a:lnTo>
                    <a:pt x="0" y="8890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292725" y="5257800"/>
              <a:ext cx="269875" cy="1796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Gradient</a:t>
                  </a:r>
                  <a:br>
                    <a:rPr lang="en-US" dirty="0"/>
                  </a:br>
                  <a:r>
                    <a:rPr lang="en-US" dirty="0"/>
                    <a:t>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</m:oMath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33" y="3924300"/>
                  <a:ext cx="16484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941" t="-5607" b="-1308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638800" y="4464050"/>
              <a:ext cx="1476033" cy="7937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increases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4699668"/>
                  <a:ext cx="220980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947" b="-921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4934634"/>
                  <a:ext cx="1213666" cy="362984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Moving in this direction </a:t>
                  </a:r>
                  <a:r>
                    <a:rPr lang="en-US" i="1" dirty="0"/>
                    <a:t>decreases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n-US" dirty="0"/>
                    <a:t> fastest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42" y="5303966"/>
                  <a:ext cx="2209800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68" b="-8497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5030725" y="5438089"/>
              <a:ext cx="269875" cy="17969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186645" y="5119300"/>
              <a:ext cx="1844080" cy="324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5252314" y="4689043"/>
              <a:ext cx="87782" cy="95098"/>
            </a:xfrm>
            <a:custGeom>
              <a:avLst/>
              <a:gdLst>
                <a:gd name="connsiteX0" fmla="*/ 0 w 87782"/>
                <a:gd name="connsiteY0" fmla="*/ 0 h 95098"/>
                <a:gd name="connsiteX1" fmla="*/ 87782 w 87782"/>
                <a:gd name="connsiteY1" fmla="*/ 95098 h 95098"/>
                <a:gd name="connsiteX2" fmla="*/ 87782 w 87782"/>
                <a:gd name="connsiteY2" fmla="*/ 95098 h 9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782" h="95098">
                  <a:moveTo>
                    <a:pt x="0" y="0"/>
                  </a:moveTo>
                  <a:lnTo>
                    <a:pt x="87782" y="95098"/>
                  </a:lnTo>
                  <a:lnTo>
                    <a:pt x="87782" y="95098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274259" y="4813402"/>
              <a:ext cx="58522" cy="51206"/>
            </a:xfrm>
            <a:custGeom>
              <a:avLst/>
              <a:gdLst>
                <a:gd name="connsiteX0" fmla="*/ 0 w 58522"/>
                <a:gd name="connsiteY0" fmla="*/ 51206 h 51206"/>
                <a:gd name="connsiteX1" fmla="*/ 58522 w 58522"/>
                <a:gd name="connsiteY1" fmla="*/ 0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" h="51206">
                  <a:moveTo>
                    <a:pt x="0" y="51206"/>
                  </a:moveTo>
                  <a:lnTo>
                    <a:pt x="5852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253387" y="4480207"/>
              <a:ext cx="124048" cy="117553"/>
            </a:xfrm>
            <a:custGeom>
              <a:avLst/>
              <a:gdLst>
                <a:gd name="connsiteX0" fmla="*/ 0 w 124048"/>
                <a:gd name="connsiteY0" fmla="*/ 0 h 117553"/>
                <a:gd name="connsiteX1" fmla="*/ 116506 w 124048"/>
                <a:gd name="connsiteY1" fmla="*/ 109446 h 117553"/>
                <a:gd name="connsiteX2" fmla="*/ 112976 w 124048"/>
                <a:gd name="connsiteY2" fmla="*/ 109446 h 117553"/>
                <a:gd name="connsiteX3" fmla="*/ 112976 w 124048"/>
                <a:gd name="connsiteY3" fmla="*/ 109446 h 1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048" h="117553">
                  <a:moveTo>
                    <a:pt x="0" y="0"/>
                  </a:moveTo>
                  <a:lnTo>
                    <a:pt x="116506" y="109446"/>
                  </a:lnTo>
                  <a:cubicBezTo>
                    <a:pt x="135335" y="127687"/>
                    <a:pt x="112976" y="109446"/>
                    <a:pt x="112976" y="109446"/>
                  </a:cubicBezTo>
                  <a:lnTo>
                    <a:pt x="112976" y="10944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71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Gradient descent/ascent (</a:t>
            </a:r>
            <a:r>
              <a:rPr lang="en-US" b="1" dirty="0">
                <a:solidFill>
                  <a:srgbClr val="CC0000"/>
                </a:solidFill>
              </a:rPr>
              <a:t>multivariate</a:t>
            </a:r>
            <a:r>
              <a:rPr lang="en-US" b="1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gradient descent/ascent method to find the minimum or maximum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iteratively</a:t>
                </a:r>
              </a:p>
              <a:p>
                <a:pPr lvl="1"/>
                <a:r>
                  <a:rPr lang="en-US" dirty="0"/>
                  <a:t>To find a </a:t>
                </a:r>
                <a:r>
                  <a:rPr lang="en-US" i="1" dirty="0"/>
                  <a:t>maximum </a:t>
                </a:r>
                <a:r>
                  <a:rPr lang="en-US" dirty="0"/>
                  <a:t>move </a:t>
                </a:r>
                <a:r>
                  <a:rPr lang="en-US" i="1" dirty="0"/>
                  <a:t>in the direction of the gradient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To find a </a:t>
                </a:r>
                <a:r>
                  <a:rPr lang="en-US" i="1" dirty="0">
                    <a:solidFill>
                      <a:srgbClr val="C00000"/>
                    </a:solidFill>
                  </a:rPr>
                  <a:t>minimum </a:t>
                </a:r>
                <a:r>
                  <a:rPr lang="en-US" dirty="0">
                    <a:solidFill>
                      <a:srgbClr val="C00000"/>
                    </a:solidFill>
                  </a:rPr>
                  <a:t>move </a:t>
                </a:r>
                <a:r>
                  <a:rPr lang="en-US" i="1" dirty="0">
                    <a:solidFill>
                      <a:srgbClr val="C00000"/>
                    </a:solidFill>
                  </a:rPr>
                  <a:t>exactly opposite the direction of the gradient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Many solutions to choosing step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2"/>
                <a:stretch>
                  <a:fillRect l="-1481" t="-1478" b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919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Gradient descent convergence criteria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The gradient descent algorithm converges when one of the following criteria is satisfied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95400" y="2509838"/>
          <a:ext cx="26939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9200" imgH="279400" progId="Equation.3">
                  <p:embed/>
                </p:oleObj>
              </mc:Choice>
              <mc:Fallback>
                <p:oleObj name="Equation" r:id="rId2" imgW="1219200" imgH="279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509838"/>
                        <a:ext cx="2693988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05791" y="4264242"/>
          <a:ext cx="20478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79360" progId="Equation.3">
                  <p:embed/>
                </p:oleObj>
              </mc:Choice>
              <mc:Fallback>
                <p:oleObj name="Equation" r:id="rId4" imgW="92700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5791" y="4264242"/>
                        <a:ext cx="2047875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17fig06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90800"/>
            <a:ext cx="3886200" cy="40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7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7364" y="3505200"/>
            <a:ext cx="8077200" cy="2362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Overall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4"/>
                <a:endParaRPr lang="en-US" dirty="0"/>
              </a:p>
              <a:p>
                <a:r>
                  <a:rPr lang="en-US" dirty="0"/>
                  <a:t>do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i="1" baseline="30000" dirty="0">
                  <a:latin typeface="Cambria Math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3"/>
                <a:stretch>
                  <a:fillRect l="-1704" t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0504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Convergence of Gradient Descent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8475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For appropriate step size, for convex (bowl-shaped) functions gradient descent will always find the minimum.</a:t>
            </a:r>
          </a:p>
          <a:p>
            <a:pPr lvl="2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For non-convex functions it will find a local minimum or an inflection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5DF184-4EC8-450A-94ED-ADC88BB42226}"/>
              </a:ext>
            </a:extLst>
          </p:cNvPr>
          <p:cNvGrpSpPr/>
          <p:nvPr/>
        </p:nvGrpSpPr>
        <p:grpSpPr>
          <a:xfrm>
            <a:off x="762000" y="1371600"/>
            <a:ext cx="3429000" cy="4800600"/>
            <a:chOff x="762000" y="1371600"/>
            <a:chExt cx="3429000" cy="4800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62000" y="3429000"/>
              <a:ext cx="3429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762000" y="1371600"/>
              <a:ext cx="0" cy="2057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1007165" y="1524000"/>
              <a:ext cx="3087757" cy="1460131"/>
            </a:xfrm>
            <a:custGeom>
              <a:avLst/>
              <a:gdLst>
                <a:gd name="connsiteX0" fmla="*/ 0 w 3087757"/>
                <a:gd name="connsiteY0" fmla="*/ 53009 h 1460131"/>
                <a:gd name="connsiteX1" fmla="*/ 583096 w 3087757"/>
                <a:gd name="connsiteY1" fmla="*/ 1139687 h 1460131"/>
                <a:gd name="connsiteX2" fmla="*/ 1669774 w 3087757"/>
                <a:gd name="connsiteY2" fmla="*/ 1457739 h 1460131"/>
                <a:gd name="connsiteX3" fmla="*/ 2663687 w 3087757"/>
                <a:gd name="connsiteY3" fmla="*/ 1020417 h 1460131"/>
                <a:gd name="connsiteX4" fmla="*/ 3087757 w 3087757"/>
                <a:gd name="connsiteY4" fmla="*/ 0 h 146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757" h="1460131">
                  <a:moveTo>
                    <a:pt x="0" y="53009"/>
                  </a:moveTo>
                  <a:cubicBezTo>
                    <a:pt x="152400" y="479287"/>
                    <a:pt x="304800" y="905565"/>
                    <a:pt x="583096" y="1139687"/>
                  </a:cubicBezTo>
                  <a:cubicBezTo>
                    <a:pt x="861392" y="1373809"/>
                    <a:pt x="1323009" y="1477617"/>
                    <a:pt x="1669774" y="1457739"/>
                  </a:cubicBezTo>
                  <a:cubicBezTo>
                    <a:pt x="2016539" y="1437861"/>
                    <a:pt x="2427357" y="1263373"/>
                    <a:pt x="2663687" y="1020417"/>
                  </a:cubicBezTo>
                  <a:cubicBezTo>
                    <a:pt x="2900017" y="777461"/>
                    <a:pt x="2993887" y="388730"/>
                    <a:pt x="3087757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037492" y="1641231"/>
              <a:ext cx="926123" cy="1219200"/>
            </a:xfrm>
            <a:custGeom>
              <a:avLst/>
              <a:gdLst>
                <a:gd name="connsiteX0" fmla="*/ 0 w 926123"/>
                <a:gd name="connsiteY0" fmla="*/ 0 h 1219200"/>
                <a:gd name="connsiteX1" fmla="*/ 205154 w 926123"/>
                <a:gd name="connsiteY1" fmla="*/ 222738 h 1219200"/>
                <a:gd name="connsiteX2" fmla="*/ 187570 w 926123"/>
                <a:gd name="connsiteY2" fmla="*/ 468923 h 1219200"/>
                <a:gd name="connsiteX3" fmla="*/ 187570 w 926123"/>
                <a:gd name="connsiteY3" fmla="*/ 468923 h 1219200"/>
                <a:gd name="connsiteX4" fmla="*/ 404446 w 926123"/>
                <a:gd name="connsiteY4" fmla="*/ 621323 h 1219200"/>
                <a:gd name="connsiteX5" fmla="*/ 375139 w 926123"/>
                <a:gd name="connsiteY5" fmla="*/ 826477 h 1219200"/>
                <a:gd name="connsiteX6" fmla="*/ 375139 w 926123"/>
                <a:gd name="connsiteY6" fmla="*/ 826477 h 1219200"/>
                <a:gd name="connsiteX7" fmla="*/ 533400 w 926123"/>
                <a:gd name="connsiteY7" fmla="*/ 832338 h 1219200"/>
                <a:gd name="connsiteX8" fmla="*/ 556846 w 926123"/>
                <a:gd name="connsiteY8" fmla="*/ 1031631 h 1219200"/>
                <a:gd name="connsiteX9" fmla="*/ 556846 w 926123"/>
                <a:gd name="connsiteY9" fmla="*/ 1031631 h 1219200"/>
                <a:gd name="connsiteX10" fmla="*/ 726831 w 926123"/>
                <a:gd name="connsiteY10" fmla="*/ 1014046 h 1219200"/>
                <a:gd name="connsiteX11" fmla="*/ 738554 w 926123"/>
                <a:gd name="connsiteY11" fmla="*/ 1143000 h 1219200"/>
                <a:gd name="connsiteX12" fmla="*/ 738554 w 926123"/>
                <a:gd name="connsiteY12" fmla="*/ 1143000 h 1219200"/>
                <a:gd name="connsiteX13" fmla="*/ 890954 w 926123"/>
                <a:gd name="connsiteY13" fmla="*/ 1131277 h 1219200"/>
                <a:gd name="connsiteX14" fmla="*/ 926123 w 926123"/>
                <a:gd name="connsiteY1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123" h="1219200">
                  <a:moveTo>
                    <a:pt x="0" y="0"/>
                  </a:moveTo>
                  <a:cubicBezTo>
                    <a:pt x="86946" y="72292"/>
                    <a:pt x="173892" y="144584"/>
                    <a:pt x="205154" y="222738"/>
                  </a:cubicBezTo>
                  <a:cubicBezTo>
                    <a:pt x="236416" y="300892"/>
                    <a:pt x="187570" y="468923"/>
                    <a:pt x="187570" y="468923"/>
                  </a:cubicBezTo>
                  <a:lnTo>
                    <a:pt x="187570" y="468923"/>
                  </a:lnTo>
                  <a:cubicBezTo>
                    <a:pt x="223716" y="494323"/>
                    <a:pt x="373185" y="561731"/>
                    <a:pt x="404446" y="621323"/>
                  </a:cubicBezTo>
                  <a:cubicBezTo>
                    <a:pt x="435707" y="680915"/>
                    <a:pt x="375139" y="826477"/>
                    <a:pt x="375139" y="826477"/>
                  </a:cubicBezTo>
                  <a:lnTo>
                    <a:pt x="375139" y="826477"/>
                  </a:lnTo>
                  <a:cubicBezTo>
                    <a:pt x="401516" y="827454"/>
                    <a:pt x="503116" y="798146"/>
                    <a:pt x="533400" y="832338"/>
                  </a:cubicBezTo>
                  <a:cubicBezTo>
                    <a:pt x="563685" y="866530"/>
                    <a:pt x="556846" y="1031631"/>
                    <a:pt x="556846" y="1031631"/>
                  </a:cubicBezTo>
                  <a:lnTo>
                    <a:pt x="556846" y="1031631"/>
                  </a:lnTo>
                  <a:cubicBezTo>
                    <a:pt x="585177" y="1028700"/>
                    <a:pt x="696546" y="995485"/>
                    <a:pt x="726831" y="1014046"/>
                  </a:cubicBezTo>
                  <a:cubicBezTo>
                    <a:pt x="757116" y="1032607"/>
                    <a:pt x="738554" y="1143000"/>
                    <a:pt x="738554" y="1143000"/>
                  </a:cubicBezTo>
                  <a:lnTo>
                    <a:pt x="738554" y="1143000"/>
                  </a:lnTo>
                  <a:cubicBezTo>
                    <a:pt x="763954" y="1141046"/>
                    <a:pt x="859693" y="1118577"/>
                    <a:pt x="890954" y="1131277"/>
                  </a:cubicBezTo>
                  <a:cubicBezTo>
                    <a:pt x="922216" y="1143977"/>
                    <a:pt x="924169" y="1181588"/>
                    <a:pt x="926123" y="12192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63615" y="2834387"/>
              <a:ext cx="550985" cy="137413"/>
            </a:xfrm>
            <a:custGeom>
              <a:avLst/>
              <a:gdLst>
                <a:gd name="connsiteX0" fmla="*/ 0 w 550985"/>
                <a:gd name="connsiteY0" fmla="*/ 31905 h 137413"/>
                <a:gd name="connsiteX1" fmla="*/ 134816 w 550985"/>
                <a:gd name="connsiteY1" fmla="*/ 2598 h 137413"/>
                <a:gd name="connsiteX2" fmla="*/ 187570 w 550985"/>
                <a:gd name="connsiteY2" fmla="*/ 90521 h 137413"/>
                <a:gd name="connsiteX3" fmla="*/ 199293 w 550985"/>
                <a:gd name="connsiteY3" fmla="*/ 90521 h 137413"/>
                <a:gd name="connsiteX4" fmla="*/ 281354 w 550985"/>
                <a:gd name="connsiteY4" fmla="*/ 43628 h 137413"/>
                <a:gd name="connsiteX5" fmla="*/ 345831 w 550985"/>
                <a:gd name="connsiteY5" fmla="*/ 119828 h 137413"/>
                <a:gd name="connsiteX6" fmla="*/ 345831 w 550985"/>
                <a:gd name="connsiteY6" fmla="*/ 119828 h 137413"/>
                <a:gd name="connsiteX7" fmla="*/ 463062 w 550985"/>
                <a:gd name="connsiteY7" fmla="*/ 61213 h 137413"/>
                <a:gd name="connsiteX8" fmla="*/ 550985 w 550985"/>
                <a:gd name="connsiteY8" fmla="*/ 137413 h 13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985" h="137413">
                  <a:moveTo>
                    <a:pt x="0" y="31905"/>
                  </a:moveTo>
                  <a:cubicBezTo>
                    <a:pt x="51777" y="12367"/>
                    <a:pt x="103555" y="-7171"/>
                    <a:pt x="134816" y="2598"/>
                  </a:cubicBezTo>
                  <a:cubicBezTo>
                    <a:pt x="166077" y="12367"/>
                    <a:pt x="187570" y="90521"/>
                    <a:pt x="187570" y="90521"/>
                  </a:cubicBezTo>
                  <a:cubicBezTo>
                    <a:pt x="198316" y="105175"/>
                    <a:pt x="183662" y="98337"/>
                    <a:pt x="199293" y="90521"/>
                  </a:cubicBezTo>
                  <a:cubicBezTo>
                    <a:pt x="214924" y="82705"/>
                    <a:pt x="256931" y="38744"/>
                    <a:pt x="281354" y="43628"/>
                  </a:cubicBezTo>
                  <a:cubicBezTo>
                    <a:pt x="305777" y="48512"/>
                    <a:pt x="345831" y="119828"/>
                    <a:pt x="345831" y="119828"/>
                  </a:cubicBezTo>
                  <a:lnTo>
                    <a:pt x="345831" y="119828"/>
                  </a:lnTo>
                  <a:cubicBezTo>
                    <a:pt x="365369" y="110059"/>
                    <a:pt x="428870" y="58282"/>
                    <a:pt x="463062" y="61213"/>
                  </a:cubicBezTo>
                  <a:cubicBezTo>
                    <a:pt x="497254" y="64144"/>
                    <a:pt x="524119" y="100778"/>
                    <a:pt x="550985" y="137413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62000" y="6172200"/>
              <a:ext cx="3429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62000" y="4114800"/>
              <a:ext cx="0" cy="2057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1112768" y="4148712"/>
              <a:ext cx="2876550" cy="1801435"/>
            </a:xfrm>
            <a:custGeom>
              <a:avLst/>
              <a:gdLst>
                <a:gd name="connsiteX0" fmla="*/ 0 w 8867775"/>
                <a:gd name="connsiteY0" fmla="*/ 410019 h 3512316"/>
                <a:gd name="connsiteX1" fmla="*/ 1571625 w 8867775"/>
                <a:gd name="connsiteY1" fmla="*/ 2867469 h 3512316"/>
                <a:gd name="connsiteX2" fmla="*/ 2790825 w 8867775"/>
                <a:gd name="connsiteY2" fmla="*/ 1714944 h 3512316"/>
                <a:gd name="connsiteX3" fmla="*/ 3543300 w 8867775"/>
                <a:gd name="connsiteY3" fmla="*/ 1438719 h 3512316"/>
                <a:gd name="connsiteX4" fmla="*/ 4695825 w 8867775"/>
                <a:gd name="connsiteY4" fmla="*/ 1362519 h 3512316"/>
                <a:gd name="connsiteX5" fmla="*/ 5543550 w 8867775"/>
                <a:gd name="connsiteY5" fmla="*/ 981519 h 3512316"/>
                <a:gd name="connsiteX6" fmla="*/ 5943600 w 8867775"/>
                <a:gd name="connsiteY6" fmla="*/ 505269 h 3512316"/>
                <a:gd name="connsiteX7" fmla="*/ 6286500 w 8867775"/>
                <a:gd name="connsiteY7" fmla="*/ 9969 h 3512316"/>
                <a:gd name="connsiteX8" fmla="*/ 6581775 w 8867775"/>
                <a:gd name="connsiteY8" fmla="*/ 219519 h 3512316"/>
                <a:gd name="connsiteX9" fmla="*/ 6877050 w 8867775"/>
                <a:gd name="connsiteY9" fmla="*/ 762444 h 3512316"/>
                <a:gd name="connsiteX10" fmla="*/ 8162925 w 8867775"/>
                <a:gd name="connsiteY10" fmla="*/ 3400869 h 3512316"/>
                <a:gd name="connsiteX11" fmla="*/ 8867775 w 8867775"/>
                <a:gd name="connsiteY11" fmla="*/ 2772219 h 35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7775" h="3512316">
                  <a:moveTo>
                    <a:pt x="0" y="410019"/>
                  </a:moveTo>
                  <a:cubicBezTo>
                    <a:pt x="553244" y="1530000"/>
                    <a:pt x="1106488" y="2649982"/>
                    <a:pt x="1571625" y="2867469"/>
                  </a:cubicBezTo>
                  <a:cubicBezTo>
                    <a:pt x="2036762" y="3084956"/>
                    <a:pt x="2462213" y="1953069"/>
                    <a:pt x="2790825" y="1714944"/>
                  </a:cubicBezTo>
                  <a:cubicBezTo>
                    <a:pt x="3119437" y="1476819"/>
                    <a:pt x="3225800" y="1497456"/>
                    <a:pt x="3543300" y="1438719"/>
                  </a:cubicBezTo>
                  <a:cubicBezTo>
                    <a:pt x="3860800" y="1379982"/>
                    <a:pt x="4362450" y="1438719"/>
                    <a:pt x="4695825" y="1362519"/>
                  </a:cubicBezTo>
                  <a:cubicBezTo>
                    <a:pt x="5029200" y="1286319"/>
                    <a:pt x="5335588" y="1124394"/>
                    <a:pt x="5543550" y="981519"/>
                  </a:cubicBezTo>
                  <a:cubicBezTo>
                    <a:pt x="5751512" y="838644"/>
                    <a:pt x="5819775" y="667194"/>
                    <a:pt x="5943600" y="505269"/>
                  </a:cubicBezTo>
                  <a:cubicBezTo>
                    <a:pt x="6067425" y="343344"/>
                    <a:pt x="6180138" y="57594"/>
                    <a:pt x="6286500" y="9969"/>
                  </a:cubicBezTo>
                  <a:cubicBezTo>
                    <a:pt x="6392862" y="-37656"/>
                    <a:pt x="6483350" y="94107"/>
                    <a:pt x="6581775" y="219519"/>
                  </a:cubicBezTo>
                  <a:cubicBezTo>
                    <a:pt x="6680200" y="344931"/>
                    <a:pt x="6613525" y="232219"/>
                    <a:pt x="6877050" y="762444"/>
                  </a:cubicBezTo>
                  <a:cubicBezTo>
                    <a:pt x="7140575" y="1292669"/>
                    <a:pt x="7831138" y="3065907"/>
                    <a:pt x="8162925" y="3400869"/>
                  </a:cubicBezTo>
                  <a:cubicBezTo>
                    <a:pt x="8494713" y="3735832"/>
                    <a:pt x="8681244" y="3254025"/>
                    <a:pt x="8867775" y="277221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147233" y="4474633"/>
              <a:ext cx="497604" cy="1155700"/>
            </a:xfrm>
            <a:custGeom>
              <a:avLst/>
              <a:gdLst>
                <a:gd name="connsiteX0" fmla="*/ 0 w 497604"/>
                <a:gd name="connsiteY0" fmla="*/ 0 h 1155700"/>
                <a:gd name="connsiteX1" fmla="*/ 105834 w 497604"/>
                <a:gd name="connsiteY1" fmla="*/ 156634 h 1155700"/>
                <a:gd name="connsiteX2" fmla="*/ 110067 w 497604"/>
                <a:gd name="connsiteY2" fmla="*/ 334434 h 1155700"/>
                <a:gd name="connsiteX3" fmla="*/ 110067 w 497604"/>
                <a:gd name="connsiteY3" fmla="*/ 334434 h 1155700"/>
                <a:gd name="connsiteX4" fmla="*/ 194734 w 497604"/>
                <a:gd name="connsiteY4" fmla="*/ 440267 h 1155700"/>
                <a:gd name="connsiteX5" fmla="*/ 177800 w 497604"/>
                <a:gd name="connsiteY5" fmla="*/ 529167 h 1155700"/>
                <a:gd name="connsiteX6" fmla="*/ 177800 w 497604"/>
                <a:gd name="connsiteY6" fmla="*/ 529167 h 1155700"/>
                <a:gd name="connsiteX7" fmla="*/ 254000 w 497604"/>
                <a:gd name="connsiteY7" fmla="*/ 613834 h 1155700"/>
                <a:gd name="connsiteX8" fmla="*/ 241300 w 497604"/>
                <a:gd name="connsiteY8" fmla="*/ 681567 h 1155700"/>
                <a:gd name="connsiteX9" fmla="*/ 241300 w 497604"/>
                <a:gd name="connsiteY9" fmla="*/ 681567 h 1155700"/>
                <a:gd name="connsiteX10" fmla="*/ 321734 w 497604"/>
                <a:gd name="connsiteY10" fmla="*/ 774700 h 1155700"/>
                <a:gd name="connsiteX11" fmla="*/ 292100 w 497604"/>
                <a:gd name="connsiteY11" fmla="*/ 833967 h 1155700"/>
                <a:gd name="connsiteX12" fmla="*/ 292100 w 497604"/>
                <a:gd name="connsiteY12" fmla="*/ 833967 h 1155700"/>
                <a:gd name="connsiteX13" fmla="*/ 364067 w 497604"/>
                <a:gd name="connsiteY13" fmla="*/ 880534 h 1155700"/>
                <a:gd name="connsiteX14" fmla="*/ 351367 w 497604"/>
                <a:gd name="connsiteY14" fmla="*/ 944034 h 1155700"/>
                <a:gd name="connsiteX15" fmla="*/ 351367 w 497604"/>
                <a:gd name="connsiteY15" fmla="*/ 944034 h 1155700"/>
                <a:gd name="connsiteX16" fmla="*/ 423334 w 497604"/>
                <a:gd name="connsiteY16" fmla="*/ 990600 h 1155700"/>
                <a:gd name="connsiteX17" fmla="*/ 410634 w 497604"/>
                <a:gd name="connsiteY17" fmla="*/ 1066800 h 1155700"/>
                <a:gd name="connsiteX18" fmla="*/ 410634 w 497604"/>
                <a:gd name="connsiteY18" fmla="*/ 1066800 h 1155700"/>
                <a:gd name="connsiteX19" fmla="*/ 486834 w 497604"/>
                <a:gd name="connsiteY19" fmla="*/ 1087967 h 1155700"/>
                <a:gd name="connsiteX20" fmla="*/ 495300 w 497604"/>
                <a:gd name="connsiteY20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7604" h="1155700">
                  <a:moveTo>
                    <a:pt x="0" y="0"/>
                  </a:moveTo>
                  <a:cubicBezTo>
                    <a:pt x="43744" y="50447"/>
                    <a:pt x="87489" y="100895"/>
                    <a:pt x="105834" y="156634"/>
                  </a:cubicBezTo>
                  <a:cubicBezTo>
                    <a:pt x="124179" y="212373"/>
                    <a:pt x="110067" y="334434"/>
                    <a:pt x="110067" y="334434"/>
                  </a:cubicBezTo>
                  <a:lnTo>
                    <a:pt x="110067" y="334434"/>
                  </a:lnTo>
                  <a:cubicBezTo>
                    <a:pt x="124178" y="352073"/>
                    <a:pt x="183445" y="407812"/>
                    <a:pt x="194734" y="440267"/>
                  </a:cubicBezTo>
                  <a:cubicBezTo>
                    <a:pt x="206023" y="472723"/>
                    <a:pt x="177800" y="529167"/>
                    <a:pt x="177800" y="529167"/>
                  </a:cubicBezTo>
                  <a:lnTo>
                    <a:pt x="177800" y="529167"/>
                  </a:lnTo>
                  <a:cubicBezTo>
                    <a:pt x="190500" y="543278"/>
                    <a:pt x="243417" y="588434"/>
                    <a:pt x="254000" y="613834"/>
                  </a:cubicBezTo>
                  <a:cubicBezTo>
                    <a:pt x="264583" y="639234"/>
                    <a:pt x="241300" y="681567"/>
                    <a:pt x="241300" y="681567"/>
                  </a:cubicBezTo>
                  <a:lnTo>
                    <a:pt x="241300" y="681567"/>
                  </a:lnTo>
                  <a:cubicBezTo>
                    <a:pt x="254706" y="697089"/>
                    <a:pt x="313267" y="749300"/>
                    <a:pt x="321734" y="774700"/>
                  </a:cubicBezTo>
                  <a:cubicBezTo>
                    <a:pt x="330201" y="800100"/>
                    <a:pt x="292100" y="833967"/>
                    <a:pt x="292100" y="833967"/>
                  </a:cubicBezTo>
                  <a:lnTo>
                    <a:pt x="292100" y="833967"/>
                  </a:lnTo>
                  <a:cubicBezTo>
                    <a:pt x="304095" y="841728"/>
                    <a:pt x="354189" y="862190"/>
                    <a:pt x="364067" y="880534"/>
                  </a:cubicBezTo>
                  <a:cubicBezTo>
                    <a:pt x="373945" y="898879"/>
                    <a:pt x="351367" y="944034"/>
                    <a:pt x="351367" y="944034"/>
                  </a:cubicBezTo>
                  <a:lnTo>
                    <a:pt x="351367" y="944034"/>
                  </a:lnTo>
                  <a:cubicBezTo>
                    <a:pt x="363361" y="951795"/>
                    <a:pt x="413456" y="970139"/>
                    <a:pt x="423334" y="990600"/>
                  </a:cubicBezTo>
                  <a:cubicBezTo>
                    <a:pt x="433212" y="1011061"/>
                    <a:pt x="410634" y="1066800"/>
                    <a:pt x="410634" y="1066800"/>
                  </a:cubicBezTo>
                  <a:lnTo>
                    <a:pt x="410634" y="1066800"/>
                  </a:lnTo>
                  <a:cubicBezTo>
                    <a:pt x="423334" y="1070328"/>
                    <a:pt x="472723" y="1073150"/>
                    <a:pt x="486834" y="1087967"/>
                  </a:cubicBezTo>
                  <a:cubicBezTo>
                    <a:pt x="500945" y="1102784"/>
                    <a:pt x="498122" y="1129242"/>
                    <a:pt x="495300" y="115570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2468033" y="4419600"/>
              <a:ext cx="563034" cy="452967"/>
            </a:xfrm>
            <a:custGeom>
              <a:avLst/>
              <a:gdLst>
                <a:gd name="connsiteX0" fmla="*/ 563034 w 563034"/>
                <a:gd name="connsiteY0" fmla="*/ 0 h 452967"/>
                <a:gd name="connsiteX1" fmla="*/ 436034 w 563034"/>
                <a:gd name="connsiteY1" fmla="*/ 88900 h 452967"/>
                <a:gd name="connsiteX2" fmla="*/ 431800 w 563034"/>
                <a:gd name="connsiteY2" fmla="*/ 241300 h 452967"/>
                <a:gd name="connsiteX3" fmla="*/ 423334 w 563034"/>
                <a:gd name="connsiteY3" fmla="*/ 241300 h 452967"/>
                <a:gd name="connsiteX4" fmla="*/ 355600 w 563034"/>
                <a:gd name="connsiteY4" fmla="*/ 241300 h 452967"/>
                <a:gd name="connsiteX5" fmla="*/ 338667 w 563034"/>
                <a:gd name="connsiteY5" fmla="*/ 334433 h 452967"/>
                <a:gd name="connsiteX6" fmla="*/ 338667 w 563034"/>
                <a:gd name="connsiteY6" fmla="*/ 334433 h 452967"/>
                <a:gd name="connsiteX7" fmla="*/ 249767 w 563034"/>
                <a:gd name="connsiteY7" fmla="*/ 325967 h 452967"/>
                <a:gd name="connsiteX8" fmla="*/ 241300 w 563034"/>
                <a:gd name="connsiteY8" fmla="*/ 397933 h 452967"/>
                <a:gd name="connsiteX9" fmla="*/ 241300 w 563034"/>
                <a:gd name="connsiteY9" fmla="*/ 397933 h 452967"/>
                <a:gd name="connsiteX10" fmla="*/ 152400 w 563034"/>
                <a:gd name="connsiteY10" fmla="*/ 372533 h 452967"/>
                <a:gd name="connsiteX11" fmla="*/ 122767 w 563034"/>
                <a:gd name="connsiteY11" fmla="*/ 444500 h 452967"/>
                <a:gd name="connsiteX12" fmla="*/ 122767 w 563034"/>
                <a:gd name="connsiteY12" fmla="*/ 444500 h 452967"/>
                <a:gd name="connsiteX13" fmla="*/ 50800 w 563034"/>
                <a:gd name="connsiteY13" fmla="*/ 402167 h 452967"/>
                <a:gd name="connsiteX14" fmla="*/ 0 w 563034"/>
                <a:gd name="connsiteY14" fmla="*/ 452967 h 45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034" h="452967">
                  <a:moveTo>
                    <a:pt x="563034" y="0"/>
                  </a:moveTo>
                  <a:cubicBezTo>
                    <a:pt x="510470" y="24341"/>
                    <a:pt x="457906" y="48683"/>
                    <a:pt x="436034" y="88900"/>
                  </a:cubicBezTo>
                  <a:cubicBezTo>
                    <a:pt x="414162" y="129117"/>
                    <a:pt x="431800" y="241300"/>
                    <a:pt x="431800" y="241300"/>
                  </a:cubicBezTo>
                  <a:cubicBezTo>
                    <a:pt x="429683" y="266700"/>
                    <a:pt x="423334" y="241300"/>
                    <a:pt x="423334" y="241300"/>
                  </a:cubicBezTo>
                  <a:cubicBezTo>
                    <a:pt x="410634" y="241300"/>
                    <a:pt x="369711" y="225778"/>
                    <a:pt x="355600" y="241300"/>
                  </a:cubicBezTo>
                  <a:cubicBezTo>
                    <a:pt x="341489" y="256822"/>
                    <a:pt x="338667" y="334433"/>
                    <a:pt x="338667" y="334433"/>
                  </a:cubicBezTo>
                  <a:lnTo>
                    <a:pt x="338667" y="334433"/>
                  </a:lnTo>
                  <a:cubicBezTo>
                    <a:pt x="323850" y="333022"/>
                    <a:pt x="265995" y="315384"/>
                    <a:pt x="249767" y="325967"/>
                  </a:cubicBezTo>
                  <a:cubicBezTo>
                    <a:pt x="233539" y="336550"/>
                    <a:pt x="241300" y="397933"/>
                    <a:pt x="241300" y="397933"/>
                  </a:cubicBezTo>
                  <a:lnTo>
                    <a:pt x="241300" y="397933"/>
                  </a:lnTo>
                  <a:cubicBezTo>
                    <a:pt x="226483" y="393700"/>
                    <a:pt x="172155" y="364772"/>
                    <a:pt x="152400" y="372533"/>
                  </a:cubicBezTo>
                  <a:cubicBezTo>
                    <a:pt x="132645" y="380294"/>
                    <a:pt x="122767" y="444500"/>
                    <a:pt x="122767" y="444500"/>
                  </a:cubicBezTo>
                  <a:lnTo>
                    <a:pt x="122767" y="444500"/>
                  </a:lnTo>
                  <a:cubicBezTo>
                    <a:pt x="110773" y="437445"/>
                    <a:pt x="71261" y="400756"/>
                    <a:pt x="50800" y="402167"/>
                  </a:cubicBezTo>
                  <a:cubicBezTo>
                    <a:pt x="30339" y="403578"/>
                    <a:pt x="15169" y="428272"/>
                    <a:pt x="0" y="452967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38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Returning to our problem from our detour..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8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w.r.t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𝑊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This is problem of function minimization</a:t>
                </a:r>
              </a:p>
              <a:p>
                <a:pPr lvl="1"/>
                <a:r>
                  <a:rPr lang="en-US" dirty="0"/>
                  <a:t>An instance of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 b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34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3505200"/>
            <a:ext cx="7543800" cy="22860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Gradient Descent to train a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4"/>
                <a:endParaRPr lang="en-US" dirty="0"/>
              </a:p>
              <a:p>
                <a:r>
                  <a:rPr lang="en-US" dirty="0"/>
                  <a:t>do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𝐿𝑜𝑠𝑠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i="1" baseline="3000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953000"/>
              </a:xfrm>
              <a:blipFill>
                <a:blip r:embed="rId3"/>
                <a:stretch>
                  <a:fillRect l="-1704" t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11-755/18-797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76EB2-58D7-46D0-86D5-A99807A51B8D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02740-AC5E-40AD-B522-BF37F0DA4B25}"/>
              </a:ext>
            </a:extLst>
          </p:cNvPr>
          <p:cNvSpPr/>
          <p:nvPr/>
        </p:nvSpPr>
        <p:spPr>
          <a:xfrm>
            <a:off x="381000" y="3429000"/>
            <a:ext cx="3048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Preliminaries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proceed: the problem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63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w.r.t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𝑊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problem of function minimization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An instance of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 b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641766-DCC1-4FE9-A8C7-6E85120C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</p:spTree>
    <p:extLst>
      <p:ext uri="{BB962C8B-B14F-4D97-AF65-F5344CB8AC3E}">
        <p14:creationId xmlns:p14="http://schemas.microsoft.com/office/powerpoint/2010/main" val="233572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381500" y="548640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A brief note on derivatives..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1050"/>
                <a:ext cx="8229600" cy="3460750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A derivative of a function at any point tells us how much a minute increment to the </a:t>
                </a:r>
                <a:r>
                  <a:rPr lang="en-US" i="1" dirty="0"/>
                  <a:t>argument</a:t>
                </a:r>
                <a:r>
                  <a:rPr lang="en-US" dirty="0"/>
                  <a:t> of the function will increment the </a:t>
                </a:r>
                <a:r>
                  <a:rPr lang="en-US" i="1" dirty="0"/>
                  <a:t>value</a:t>
                </a:r>
                <a:r>
                  <a:rPr lang="en-US" dirty="0"/>
                  <a:t> of the function</a:t>
                </a:r>
              </a:p>
              <a:p>
                <a:pPr marL="742950" lvl="2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expressed as a multiplier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a tiny increment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obtain the increments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the output</a:t>
                </a: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742950" lvl="2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Based on the fact that at a fine enough resolution, any smooth, continuous function is locally linear at any point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1050"/>
                <a:ext cx="8229600" cy="3460750"/>
              </a:xfrm>
              <a:blipFill>
                <a:blip r:embed="rId2"/>
                <a:stretch>
                  <a:fillRect l="-1333" t="-1761" b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1C3F2D-D397-4960-BE6F-3D9C0EE51BB0}"/>
              </a:ext>
            </a:extLst>
          </p:cNvPr>
          <p:cNvGrpSpPr/>
          <p:nvPr/>
        </p:nvGrpSpPr>
        <p:grpSpPr>
          <a:xfrm>
            <a:off x="2272867" y="990600"/>
            <a:ext cx="5511120" cy="2350532"/>
            <a:chOff x="2272867" y="990600"/>
            <a:chExt cx="5511120" cy="23505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514600" y="3200400"/>
              <a:ext cx="4114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514600" y="1143000"/>
              <a:ext cx="0" cy="2057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705600" y="297180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2971800"/>
                  <a:ext cx="24173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0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272867" y="1862693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867" y="1862693"/>
                  <a:ext cx="2457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/>
            <p:cNvSpPr/>
            <p:nvPr/>
          </p:nvSpPr>
          <p:spPr>
            <a:xfrm>
              <a:off x="2884714" y="1164771"/>
              <a:ext cx="3189515" cy="1654689"/>
            </a:xfrm>
            <a:custGeom>
              <a:avLst/>
              <a:gdLst>
                <a:gd name="connsiteX0" fmla="*/ 0 w 3189515"/>
                <a:gd name="connsiteY0" fmla="*/ 152400 h 1654689"/>
                <a:gd name="connsiteX1" fmla="*/ 587829 w 3189515"/>
                <a:gd name="connsiteY1" fmla="*/ 609600 h 1654689"/>
                <a:gd name="connsiteX2" fmla="*/ 1034143 w 3189515"/>
                <a:gd name="connsiteY2" fmla="*/ 1295400 h 1654689"/>
                <a:gd name="connsiteX3" fmla="*/ 1774372 w 3189515"/>
                <a:gd name="connsiteY3" fmla="*/ 1654629 h 1654689"/>
                <a:gd name="connsiteX4" fmla="*/ 2503715 w 3189515"/>
                <a:gd name="connsiteY4" fmla="*/ 1317172 h 1654689"/>
                <a:gd name="connsiteX5" fmla="*/ 2971800 w 3189515"/>
                <a:gd name="connsiteY5" fmla="*/ 566058 h 1654689"/>
                <a:gd name="connsiteX6" fmla="*/ 3189515 w 3189515"/>
                <a:gd name="connsiteY6" fmla="*/ 0 h 165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9515" h="1654689">
                  <a:moveTo>
                    <a:pt x="0" y="152400"/>
                  </a:moveTo>
                  <a:cubicBezTo>
                    <a:pt x="207736" y="285750"/>
                    <a:pt x="415472" y="419100"/>
                    <a:pt x="587829" y="609600"/>
                  </a:cubicBezTo>
                  <a:cubicBezTo>
                    <a:pt x="760186" y="800100"/>
                    <a:pt x="836386" y="1121229"/>
                    <a:pt x="1034143" y="1295400"/>
                  </a:cubicBezTo>
                  <a:cubicBezTo>
                    <a:pt x="1231900" y="1469571"/>
                    <a:pt x="1529443" y="1651000"/>
                    <a:pt x="1774372" y="1654629"/>
                  </a:cubicBezTo>
                  <a:cubicBezTo>
                    <a:pt x="2019301" y="1658258"/>
                    <a:pt x="2304144" y="1498600"/>
                    <a:pt x="2503715" y="1317172"/>
                  </a:cubicBezTo>
                  <a:cubicBezTo>
                    <a:pt x="2703286" y="1135744"/>
                    <a:pt x="2857500" y="785587"/>
                    <a:pt x="2971800" y="566058"/>
                  </a:cubicBezTo>
                  <a:cubicBezTo>
                    <a:pt x="3086100" y="346529"/>
                    <a:pt x="3137807" y="173264"/>
                    <a:pt x="3189515" y="0"/>
                  </a:cubicBezTo>
                </a:path>
              </a:pathLst>
            </a:cu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486400" y="2362200"/>
              <a:ext cx="0" cy="8382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715000" y="1992115"/>
              <a:ext cx="0" cy="12082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1992115"/>
              <a:ext cx="1905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86400" y="2362200"/>
              <a:ext cx="21336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440111" y="2898162"/>
                  <a:ext cx="3211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111" y="2898162"/>
                  <a:ext cx="32117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94" r="-94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459411" y="2017095"/>
                  <a:ext cx="3245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9411" y="2017095"/>
                  <a:ext cx="3245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868" r="-169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/>
            <p:cNvCxnSpPr/>
            <p:nvPr/>
          </p:nvCxnSpPr>
          <p:spPr>
            <a:xfrm flipV="1">
              <a:off x="5050973" y="990600"/>
              <a:ext cx="1219200" cy="21845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-13132" y="2232870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derivative</a:t>
            </a: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808568" y="2694535"/>
            <a:ext cx="3687233" cy="27918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65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      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9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56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43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f()? 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86460"/>
            <a:ext cx="8229600" cy="3035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Multi-layer perceptron</a:t>
            </a:r>
          </a:p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i="1" dirty="0"/>
              <a:t>directed </a:t>
            </a:r>
            <a:r>
              <a:rPr lang="en-US" dirty="0"/>
              <a:t>network with a set of inputs and outputs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62F10-C44B-484E-A341-DF6CFF21EFCA}"/>
              </a:ext>
            </a:extLst>
          </p:cNvPr>
          <p:cNvGrpSpPr/>
          <p:nvPr/>
        </p:nvGrpSpPr>
        <p:grpSpPr>
          <a:xfrm>
            <a:off x="2172198" y="1300054"/>
            <a:ext cx="4354977" cy="2357546"/>
            <a:chOff x="2172198" y="13000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8288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21433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3000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units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6086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units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4306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037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7746"/>
            <a:ext cx="8229600" cy="28437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assume a “layered” network for simplicity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“layer” of neurons only gets inputs from the earlier layer(s) and outputs signals only to later layer(s)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will refer to the inputs as the </a:t>
            </a:r>
            <a:r>
              <a:rPr lang="en-US" b="1" i="1" dirty="0">
                <a:solidFill>
                  <a:srgbClr val="C00000"/>
                </a:solidFill>
              </a:rPr>
              <a:t>input layer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No neurons here – the “layer” simply refers to inputs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refer to the outputs as the </a:t>
            </a:r>
            <a:r>
              <a:rPr lang="en-US" b="1" i="1" dirty="0">
                <a:solidFill>
                  <a:srgbClr val="C00000"/>
                </a:solidFill>
              </a:rPr>
              <a:t>output layer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Intermediate layers are </a:t>
            </a:r>
            <a:r>
              <a:rPr lang="en-US" b="1" i="1" dirty="0">
                <a:solidFill>
                  <a:srgbClr val="C00000"/>
                </a:solidFill>
              </a:rPr>
              <a:t>“hidden”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14600" y="182880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29072" y="2143328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2198" y="130005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0850" y="160865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8457" y="1430608"/>
            <a:ext cx="15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228844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3400" y="1213338"/>
            <a:ext cx="4267200" cy="2291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The individual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Individual neurons operate on a set of inputs and produce a single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Standard setup: </a:t>
                </a:r>
                <a:r>
                  <a:rPr lang="en-US" dirty="0"/>
                  <a:t>A continuous activation function applied to an affine function of the inputs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More generally:  </a:t>
                </a:r>
                <a:r>
                  <a:rPr lang="en-US" i="1" dirty="0"/>
                  <a:t>any </a:t>
                </a:r>
                <a:r>
                  <a:rPr lang="en-US" dirty="0"/>
                  <a:t>differentiable function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  <a:blipFill>
                <a:blip r:embed="rId2"/>
                <a:stretch>
                  <a:fillRect l="-815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56</a:t>
            </a:fld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95400"/>
            <a:ext cx="1082337" cy="46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39" y="1841353"/>
            <a:ext cx="1362658" cy="102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1" y="1467917"/>
            <a:ext cx="2812127" cy="1750157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304800" y="1213338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/>
          <p:cNvSpPr/>
          <p:nvPr/>
        </p:nvSpPr>
        <p:spPr>
          <a:xfrm>
            <a:off x="3507381" y="2241284"/>
            <a:ext cx="391718" cy="391718"/>
          </a:xfrm>
          <a:prstGeom prst="ellipse">
            <a:avLst/>
          </a:prstGeom>
          <a:solidFill>
            <a:srgbClr val="FFFF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95651" y="2620108"/>
            <a:ext cx="542241" cy="352971"/>
          </a:xfrm>
          <a:custGeom>
            <a:avLst/>
            <a:gdLst>
              <a:gd name="connsiteX0" fmla="*/ 5911 w 542241"/>
              <a:gd name="connsiteY0" fmla="*/ 0 h 352971"/>
              <a:gd name="connsiteX1" fmla="*/ 76249 w 542241"/>
              <a:gd name="connsiteY1" fmla="*/ 298939 h 352971"/>
              <a:gd name="connsiteX2" fmla="*/ 542241 w 542241"/>
              <a:gd name="connsiteY2" fmla="*/ 351693 h 35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241" h="352971">
                <a:moveTo>
                  <a:pt x="5911" y="0"/>
                </a:moveTo>
                <a:cubicBezTo>
                  <a:pt x="-3614" y="120162"/>
                  <a:pt x="-13139" y="240324"/>
                  <a:pt x="76249" y="298939"/>
                </a:cubicBezTo>
                <a:cubicBezTo>
                  <a:pt x="165637" y="357554"/>
                  <a:pt x="353939" y="354623"/>
                  <a:pt x="542241" y="35169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The individual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Individual neurons operate on a set of inputs and produce a single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Standard setup: </a:t>
                </a:r>
                <a:r>
                  <a:rPr lang="en-US" dirty="0"/>
                  <a:t>A continuous activation function applied to an affine function of the inputs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More generally:  </a:t>
                </a:r>
                <a:r>
                  <a:rPr lang="en-US" i="1" dirty="0"/>
                  <a:t>any </a:t>
                </a:r>
                <a:r>
                  <a:rPr lang="en-US" dirty="0"/>
                  <a:t>differentiable function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5086"/>
                <a:ext cx="8229600" cy="3066389"/>
              </a:xfrm>
              <a:blipFill>
                <a:blip r:embed="rId2"/>
                <a:stretch>
                  <a:fillRect l="-815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3983E3-7E18-4F8D-BECC-AA151CC32A07}"/>
              </a:ext>
            </a:extLst>
          </p:cNvPr>
          <p:cNvGrpSpPr/>
          <p:nvPr/>
        </p:nvGrpSpPr>
        <p:grpSpPr>
          <a:xfrm>
            <a:off x="304800" y="1213338"/>
            <a:ext cx="8305800" cy="2291862"/>
            <a:chOff x="304800" y="1213338"/>
            <a:chExt cx="8305800" cy="2291862"/>
          </a:xfrm>
        </p:grpSpPr>
        <p:sp>
          <p:nvSpPr>
            <p:cNvPr id="25" name="Rectangle 24"/>
            <p:cNvSpPr/>
            <p:nvPr/>
          </p:nvSpPr>
          <p:spPr>
            <a:xfrm>
              <a:off x="4343400" y="1213338"/>
              <a:ext cx="4267200" cy="22918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1295400"/>
              <a:ext cx="1082337" cy="46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039" y="1841353"/>
              <a:ext cx="1362658" cy="102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911" y="1467917"/>
              <a:ext cx="2812127" cy="1750157"/>
            </a:xfrm>
            <a:prstGeom prst="rect">
              <a:avLst/>
            </a:prstGeom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304800" y="1213338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3507381" y="2241284"/>
              <a:ext cx="391718" cy="391718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95651" y="2620108"/>
              <a:ext cx="542241" cy="352971"/>
            </a:xfrm>
            <a:custGeom>
              <a:avLst/>
              <a:gdLst>
                <a:gd name="connsiteX0" fmla="*/ 5911 w 542241"/>
                <a:gd name="connsiteY0" fmla="*/ 0 h 352971"/>
                <a:gd name="connsiteX1" fmla="*/ 76249 w 542241"/>
                <a:gd name="connsiteY1" fmla="*/ 298939 h 352971"/>
                <a:gd name="connsiteX2" fmla="*/ 542241 w 542241"/>
                <a:gd name="connsiteY2" fmla="*/ 351693 h 35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41" h="352971">
                  <a:moveTo>
                    <a:pt x="5911" y="0"/>
                  </a:moveTo>
                  <a:cubicBezTo>
                    <a:pt x="-3614" y="120162"/>
                    <a:pt x="-13139" y="240324"/>
                    <a:pt x="76249" y="298939"/>
                  </a:cubicBezTo>
                  <a:cubicBezTo>
                    <a:pt x="165637" y="357554"/>
                    <a:pt x="353939" y="354623"/>
                    <a:pt x="542241" y="35169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72200" y="4724400"/>
                <a:ext cx="2736647" cy="17543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We will assume this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unless otherwise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specified</a:t>
                </a:r>
              </a:p>
              <a:p>
                <a:endParaRPr lang="en-US" dirty="0">
                  <a:latin typeface="Comic Sans MS" panose="030F0702030302020204" pitchFamily="66" charset="0"/>
                </a:endParaRPr>
              </a:p>
              <a:p>
                <a:r>
                  <a:rPr lang="en-US" dirty="0">
                    <a:latin typeface="Comic Sans MS" panose="030F0702030302020204" pitchFamily="66" charset="0"/>
                  </a:rPr>
                  <a:t>Parameters are weights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and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724400"/>
                <a:ext cx="2736647" cy="1754326"/>
              </a:xfrm>
              <a:prstGeom prst="rect">
                <a:avLst/>
              </a:prstGeom>
              <a:blipFill>
                <a:blip r:embed="rId7"/>
                <a:stretch>
                  <a:fillRect l="-1778" t="-1034" r="-1333" b="-44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5202116" y="5486400"/>
            <a:ext cx="970084" cy="115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66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Activations and their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37237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popular activation functions and their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972122-33CE-4E9D-B8EF-27806A4A1AB0}"/>
              </a:ext>
            </a:extLst>
          </p:cNvPr>
          <p:cNvGrpSpPr/>
          <p:nvPr/>
        </p:nvGrpSpPr>
        <p:grpSpPr>
          <a:xfrm>
            <a:off x="234464" y="1143000"/>
            <a:ext cx="8833336" cy="4694237"/>
            <a:chOff x="234464" y="1143000"/>
            <a:chExt cx="8833336" cy="469423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64" y="1242872"/>
              <a:ext cx="1933298" cy="839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11" y="4270854"/>
              <a:ext cx="1362658" cy="102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81617" y="1420045"/>
                  <a:ext cx="2270430" cy="661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⁡(−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617" y="1420045"/>
                  <a:ext cx="2270430" cy="66191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020598" y="3977761"/>
                  <a:ext cx="2267544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98" y="3977761"/>
                  <a:ext cx="2267544" cy="71019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78430" y="5324522"/>
                  <a:ext cx="25357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430" y="5324522"/>
                  <a:ext cx="25357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2" idx="2"/>
              <a:endCxn id="3" idx="0"/>
            </p:cNvCxnSpPr>
            <p:nvPr/>
          </p:nvCxnSpPr>
          <p:spPr>
            <a:xfrm>
              <a:off x="4572000" y="1143000"/>
              <a:ext cx="0" cy="4694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4800" y="3672961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62200" y="4739761"/>
              <a:ext cx="6705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093525" y="1559384"/>
                  <a:ext cx="25128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)(1−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25" y="1559384"/>
                  <a:ext cx="251280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074722" y="5053088"/>
                  <a:ext cx="2323007" cy="661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⁡(−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722" y="5053088"/>
                  <a:ext cx="2323007" cy="6619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304800" y="22860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546105" y="2667000"/>
                  <a:ext cx="17350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tanh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105" y="2667000"/>
                  <a:ext cx="1735027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181600" y="2667000"/>
                  <a:ext cx="21855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2667000"/>
                  <a:ext cx="218553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2350013"/>
              <a:ext cx="1866974" cy="120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181600" y="3926207"/>
                  <a:ext cx="1908984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3926207"/>
                  <a:ext cx="1908984" cy="71019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4686300" y="4111924"/>
              <a:ext cx="44114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[*]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26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Vector 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199"/>
                <a:ext cx="8229600" cy="283527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We can also have neurons that have </a:t>
                </a:r>
                <a:r>
                  <a:rPr lang="en-US" i="1" dirty="0"/>
                  <a:t>multiple coupled </a:t>
                </a:r>
                <a:r>
                  <a:rPr lang="en-US" dirty="0"/>
                  <a:t>outputs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operates on set of inputs to produce set of outputs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Modifying a single parameter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affect </a:t>
                </a:r>
                <a:r>
                  <a:rPr lang="en-US" i="1" dirty="0"/>
                  <a:t>all </a:t>
                </a:r>
                <a:r>
                  <a:rPr lang="en-US" dirty="0"/>
                  <a:t>outputs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199"/>
                <a:ext cx="8229600" cy="2835275"/>
              </a:xfrm>
              <a:blipFill>
                <a:blip r:embed="rId3"/>
                <a:stretch>
                  <a:fillRect l="-1259" t="-1073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59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EF9ABF-31B8-4FC9-9B7A-D3AF2EEEDDD5}"/>
              </a:ext>
            </a:extLst>
          </p:cNvPr>
          <p:cNvGrpSpPr/>
          <p:nvPr/>
        </p:nvGrpSpPr>
        <p:grpSpPr>
          <a:xfrm>
            <a:off x="2248398" y="1274885"/>
            <a:ext cx="4354977" cy="2420909"/>
            <a:chOff x="2248398" y="1274885"/>
            <a:chExt cx="4354977" cy="242090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90800" y="1803631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705272" y="2118159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8398" y="1274885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7050" y="1583486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4657" y="1405439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67400" y="2258676"/>
              <a:ext cx="228600" cy="933115"/>
            </a:xfrm>
            <a:prstGeom prst="roundRect">
              <a:avLst/>
            </a:prstGeom>
            <a:gradFill flip="none" rotWithShape="1">
              <a:gsLst>
                <a:gs pos="0">
                  <a:srgbClr val="FFCCCC">
                    <a:shade val="30000"/>
                    <a:satMod val="115000"/>
                  </a:srgbClr>
                </a:gs>
                <a:gs pos="50000">
                  <a:srgbClr val="FFCCCC">
                    <a:shade val="67500"/>
                    <a:satMod val="115000"/>
                  </a:srgbClr>
                </a:gs>
                <a:gs pos="100000">
                  <a:srgbClr val="FFCC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225824" y="1740956"/>
              <a:ext cx="269975" cy="1954838"/>
            </a:xfrm>
            <a:prstGeom prst="roundRect">
              <a:avLst/>
            </a:prstGeom>
            <a:gradFill flip="none" rotWithShape="1">
              <a:gsLst>
                <a:gs pos="0">
                  <a:srgbClr val="FFCCCC">
                    <a:shade val="30000"/>
                    <a:satMod val="115000"/>
                  </a:srgbClr>
                </a:gs>
                <a:gs pos="50000">
                  <a:srgbClr val="FFCCCC">
                    <a:shade val="67500"/>
                    <a:satMod val="115000"/>
                  </a:srgbClr>
                </a:gs>
                <a:gs pos="100000">
                  <a:srgbClr val="FFCC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6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356370" y="491571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1876"/>
                <a:ext cx="8229600" cy="2852582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scalar</a:t>
                </a:r>
              </a:p>
              <a:p>
                <a:pPr marL="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Derivative:</a:t>
                </a:r>
              </a:p>
              <a:p>
                <a:pPr marL="40005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Often represented (using somewhat inaccurate notation)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Or alternately (and more reasonably)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1876"/>
                <a:ext cx="8229600" cy="2852582"/>
              </a:xfrm>
              <a:blipFill>
                <a:blip r:embed="rId2"/>
                <a:stretch>
                  <a:fillRect l="-1111" t="-1709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14600" y="3200400"/>
            <a:ext cx="411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14600" y="11430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05600" y="297180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971800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50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72867" y="186269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867" y="1862693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884714" y="1164771"/>
            <a:ext cx="3189515" cy="1654689"/>
          </a:xfrm>
          <a:custGeom>
            <a:avLst/>
            <a:gdLst>
              <a:gd name="connsiteX0" fmla="*/ 0 w 3189515"/>
              <a:gd name="connsiteY0" fmla="*/ 152400 h 1654689"/>
              <a:gd name="connsiteX1" fmla="*/ 587829 w 3189515"/>
              <a:gd name="connsiteY1" fmla="*/ 609600 h 1654689"/>
              <a:gd name="connsiteX2" fmla="*/ 1034143 w 3189515"/>
              <a:gd name="connsiteY2" fmla="*/ 1295400 h 1654689"/>
              <a:gd name="connsiteX3" fmla="*/ 1774372 w 3189515"/>
              <a:gd name="connsiteY3" fmla="*/ 1654629 h 1654689"/>
              <a:gd name="connsiteX4" fmla="*/ 2503715 w 3189515"/>
              <a:gd name="connsiteY4" fmla="*/ 1317172 h 1654689"/>
              <a:gd name="connsiteX5" fmla="*/ 2971800 w 3189515"/>
              <a:gd name="connsiteY5" fmla="*/ 566058 h 1654689"/>
              <a:gd name="connsiteX6" fmla="*/ 3189515 w 3189515"/>
              <a:gd name="connsiteY6" fmla="*/ 0 h 165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515" h="1654689">
                <a:moveTo>
                  <a:pt x="0" y="152400"/>
                </a:moveTo>
                <a:cubicBezTo>
                  <a:pt x="207736" y="285750"/>
                  <a:pt x="415472" y="419100"/>
                  <a:pt x="587829" y="609600"/>
                </a:cubicBezTo>
                <a:cubicBezTo>
                  <a:pt x="760186" y="800100"/>
                  <a:pt x="836386" y="1121229"/>
                  <a:pt x="1034143" y="1295400"/>
                </a:cubicBezTo>
                <a:cubicBezTo>
                  <a:pt x="1231900" y="1469571"/>
                  <a:pt x="1529443" y="1651000"/>
                  <a:pt x="1774372" y="1654629"/>
                </a:cubicBezTo>
                <a:cubicBezTo>
                  <a:pt x="2019301" y="1658258"/>
                  <a:pt x="2304144" y="1498600"/>
                  <a:pt x="2503715" y="1317172"/>
                </a:cubicBezTo>
                <a:cubicBezTo>
                  <a:pt x="2703286" y="1135744"/>
                  <a:pt x="2857500" y="785587"/>
                  <a:pt x="2971800" y="566058"/>
                </a:cubicBezTo>
                <a:cubicBezTo>
                  <a:pt x="3086100" y="346529"/>
                  <a:pt x="3137807" y="173264"/>
                  <a:pt x="3189515" y="0"/>
                </a:cubicBezTo>
              </a:path>
            </a:pathLst>
          </a:cu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86400" y="2362200"/>
            <a:ext cx="0" cy="838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15000" y="1992115"/>
            <a:ext cx="0" cy="1208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5000" y="1992115"/>
            <a:ext cx="190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2362200"/>
            <a:ext cx="2133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40111" y="2898162"/>
                <a:ext cx="321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11" y="2898162"/>
                <a:ext cx="321177" cy="276999"/>
              </a:xfrm>
              <a:prstGeom prst="rect">
                <a:avLst/>
              </a:prstGeom>
              <a:blipFill>
                <a:blip r:embed="rId5"/>
                <a:stretch>
                  <a:fillRect l="-15094" r="-94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59411" y="2017095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411" y="2017095"/>
                <a:ext cx="324576" cy="276999"/>
              </a:xfrm>
              <a:prstGeom prst="rect">
                <a:avLst/>
              </a:prstGeom>
              <a:blipFill>
                <a:blip r:embed="rId6"/>
                <a:stretch>
                  <a:fillRect l="-18868" r="-169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flipV="1">
            <a:off x="5050973" y="990600"/>
            <a:ext cx="1219200" cy="2184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Scalar function of scalar argument</a:t>
            </a:r>
          </a:p>
        </p:txBody>
      </p:sp>
    </p:spTree>
    <p:extLst>
      <p:ext uri="{BB962C8B-B14F-4D97-AF65-F5344CB8AC3E}">
        <p14:creationId xmlns:p14="http://schemas.microsoft.com/office/powerpoint/2010/main" val="4039009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Vector activation example: </a:t>
            </a:r>
            <a:r>
              <a:rPr lang="en-US" b="1" dirty="0" err="1"/>
              <a:t>Softmax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48510"/>
                <a:ext cx="8229600" cy="307296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:r>
                  <a:rPr lang="en-US" dirty="0" err="1"/>
                  <a:t>Softmax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vector</a:t>
                </a:r>
                <a:r>
                  <a:rPr lang="en-US" i="1" dirty="0"/>
                  <a:t> </a:t>
                </a:r>
                <a:r>
                  <a:rPr lang="en-US" dirty="0"/>
                  <a:t>activation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48510"/>
                <a:ext cx="8229600" cy="3072964"/>
              </a:xfrm>
              <a:blipFill>
                <a:blip r:embed="rId3"/>
                <a:stretch>
                  <a:fillRect l="-125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B23649-611F-4D0D-B131-5045CE96D02F}"/>
              </a:ext>
            </a:extLst>
          </p:cNvPr>
          <p:cNvGrpSpPr/>
          <p:nvPr/>
        </p:nvGrpSpPr>
        <p:grpSpPr>
          <a:xfrm>
            <a:off x="2850368" y="1193170"/>
            <a:ext cx="3159685" cy="2320499"/>
            <a:chOff x="2850368" y="1193170"/>
            <a:chExt cx="3159685" cy="2320499"/>
          </a:xfrm>
        </p:grpSpPr>
        <p:sp>
          <p:nvSpPr>
            <p:cNvPr id="11" name="Oval 10"/>
            <p:cNvSpPr/>
            <p:nvPr/>
          </p:nvSpPr>
          <p:spPr>
            <a:xfrm>
              <a:off x="3200400" y="13316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00400" y="18650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200400" y="23984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400" y="338907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343400" y="1512812"/>
              <a:ext cx="261836" cy="261836"/>
              <a:chOff x="6096000" y="1666672"/>
              <a:chExt cx="1524000" cy="1524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343400" y="1970012"/>
              <a:ext cx="261836" cy="261836"/>
              <a:chOff x="6096000" y="1666672"/>
              <a:chExt cx="1524000" cy="15240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343400" y="2822434"/>
              <a:ext cx="261836" cy="261836"/>
              <a:chOff x="6096000" y="1666672"/>
              <a:chExt cx="1524000" cy="1524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96000" y="1666672"/>
                <a:ext cx="1524000" cy="15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 flipV="1">
                <a:off x="6372595" y="2428672"/>
                <a:ext cx="9708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/>
            <p:cNvCxnSpPr>
              <a:stCxn id="11" idx="6"/>
              <a:endCxn id="19" idx="2"/>
            </p:cNvCxnSpPr>
            <p:nvPr/>
          </p:nvCxnSpPr>
          <p:spPr>
            <a:xfrm>
              <a:off x="3276600" y="1369770"/>
              <a:ext cx="1066800" cy="27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6"/>
              <a:endCxn id="19" idx="2"/>
            </p:cNvCxnSpPr>
            <p:nvPr/>
          </p:nvCxnSpPr>
          <p:spPr>
            <a:xfrm flipV="1">
              <a:off x="3276600" y="1643730"/>
              <a:ext cx="1066800" cy="259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4" idx="6"/>
              <a:endCxn id="19" idx="2"/>
            </p:cNvCxnSpPr>
            <p:nvPr/>
          </p:nvCxnSpPr>
          <p:spPr>
            <a:xfrm flipV="1">
              <a:off x="3276600" y="1643730"/>
              <a:ext cx="1066800" cy="792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8" idx="6"/>
              <a:endCxn id="19" idx="2"/>
            </p:cNvCxnSpPr>
            <p:nvPr/>
          </p:nvCxnSpPr>
          <p:spPr>
            <a:xfrm flipV="1">
              <a:off x="3276600" y="1643730"/>
              <a:ext cx="1066800" cy="178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1" idx="6"/>
              <a:endCxn id="28" idx="2"/>
            </p:cNvCxnSpPr>
            <p:nvPr/>
          </p:nvCxnSpPr>
          <p:spPr>
            <a:xfrm>
              <a:off x="3276600" y="1369770"/>
              <a:ext cx="1066800" cy="73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3" idx="6"/>
              <a:endCxn id="28" idx="2"/>
            </p:cNvCxnSpPr>
            <p:nvPr/>
          </p:nvCxnSpPr>
          <p:spPr>
            <a:xfrm>
              <a:off x="3276600" y="1903170"/>
              <a:ext cx="1066800" cy="197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4" idx="6"/>
              <a:endCxn id="28" idx="2"/>
            </p:cNvCxnSpPr>
            <p:nvPr/>
          </p:nvCxnSpPr>
          <p:spPr>
            <a:xfrm flipV="1">
              <a:off x="3276600" y="2100930"/>
              <a:ext cx="1066800" cy="335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8" idx="6"/>
              <a:endCxn id="28" idx="2"/>
            </p:cNvCxnSpPr>
            <p:nvPr/>
          </p:nvCxnSpPr>
          <p:spPr>
            <a:xfrm flipV="1">
              <a:off x="3276600" y="2100930"/>
              <a:ext cx="1066800" cy="1326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32" idx="2"/>
            </p:cNvCxnSpPr>
            <p:nvPr/>
          </p:nvCxnSpPr>
          <p:spPr>
            <a:xfrm>
              <a:off x="3276600" y="1369770"/>
              <a:ext cx="1066800" cy="1583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3" idx="6"/>
              <a:endCxn id="32" idx="2"/>
            </p:cNvCxnSpPr>
            <p:nvPr/>
          </p:nvCxnSpPr>
          <p:spPr>
            <a:xfrm>
              <a:off x="3276600" y="1903170"/>
              <a:ext cx="1066800" cy="1050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4" idx="6"/>
              <a:endCxn id="32" idx="2"/>
            </p:cNvCxnSpPr>
            <p:nvPr/>
          </p:nvCxnSpPr>
          <p:spPr>
            <a:xfrm>
              <a:off x="3276600" y="2436570"/>
              <a:ext cx="1066800" cy="516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8" idx="7"/>
              <a:endCxn id="32" idx="2"/>
            </p:cNvCxnSpPr>
            <p:nvPr/>
          </p:nvCxnSpPr>
          <p:spPr>
            <a:xfrm flipV="1">
              <a:off x="3265441" y="2953352"/>
              <a:ext cx="1077959" cy="446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119537" y="2586205"/>
                  <a:ext cx="302968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537" y="2586205"/>
                  <a:ext cx="302968" cy="67710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4317023" y="2181413"/>
                  <a:ext cx="302968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023" y="2181413"/>
                  <a:ext cx="302968" cy="67710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850368" y="1193170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1193170"/>
                  <a:ext cx="27610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3333" r="-66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850368" y="1740534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1740534"/>
                  <a:ext cx="28142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50368" y="2278979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2278979"/>
                  <a:ext cx="281424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850368" y="3236670"/>
                  <a:ext cx="2911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368" y="3236670"/>
                  <a:ext cx="29117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2766" r="-8511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19" idx="6"/>
            </p:cNvCxnSpPr>
            <p:nvPr/>
          </p:nvCxnSpPr>
          <p:spPr>
            <a:xfrm>
              <a:off x="4605236" y="1643730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605236" y="2100930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605236" y="2953352"/>
              <a:ext cx="10551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4953000" y="1436612"/>
              <a:ext cx="228600" cy="172385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softmax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39830" y="1369770"/>
                  <a:ext cx="261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1369770"/>
                  <a:ext cx="261482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4639830" y="1850849"/>
                  <a:ext cx="2668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1850849"/>
                  <a:ext cx="26680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364" r="-909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639830" y="2694961"/>
                  <a:ext cx="2341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830" y="2694961"/>
                  <a:ext cx="23410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5385" r="-512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5726963" y="1482080"/>
                  <a:ext cx="2777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1482080"/>
                  <a:ext cx="277768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726963" y="1963159"/>
                  <a:ext cx="2830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1963159"/>
                  <a:ext cx="283090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21277" r="-63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5726963" y="2807271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963" y="2807271"/>
                  <a:ext cx="250390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23810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248400" y="4422094"/>
                <a:ext cx="2478564" cy="1230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Parameters are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and bias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422094"/>
                <a:ext cx="2478564" cy="1230080"/>
              </a:xfrm>
              <a:prstGeom prst="rect">
                <a:avLst/>
              </a:prstGeom>
              <a:blipFill>
                <a:blip r:embed="rId16"/>
                <a:stretch>
                  <a:fillRect l="-3423" t="-3431" r="-2445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52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Multiplicative combination: Can be viewed as a case of vector activations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924" y="6248400"/>
            <a:ext cx="8229600" cy="58475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layer of multiplicative combination is a special case of vector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945547-39C3-4B0D-B833-B65AB2ACDDBE}"/>
              </a:ext>
            </a:extLst>
          </p:cNvPr>
          <p:cNvGrpSpPr/>
          <p:nvPr/>
        </p:nvGrpSpPr>
        <p:grpSpPr>
          <a:xfrm>
            <a:off x="1189974" y="1573663"/>
            <a:ext cx="2198410" cy="4293737"/>
            <a:chOff x="1189974" y="1573663"/>
            <a:chExt cx="2198410" cy="4293737"/>
          </a:xfrm>
        </p:grpSpPr>
        <p:grpSp>
          <p:nvGrpSpPr>
            <p:cNvPr id="21" name="Group 20"/>
            <p:cNvGrpSpPr/>
            <p:nvPr/>
          </p:nvGrpSpPr>
          <p:grpSpPr>
            <a:xfrm>
              <a:off x="1189974" y="1573663"/>
              <a:ext cx="2198410" cy="4293737"/>
              <a:chOff x="6044101" y="1295400"/>
              <a:chExt cx="1336083" cy="26095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655069" y="1426762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6655068" y="2112351"/>
                <a:ext cx="685590" cy="399927"/>
                <a:chOff x="3077028" y="1600200"/>
                <a:chExt cx="914400" cy="5334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655068" y="2712242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655068" y="3397831"/>
                <a:ext cx="685589" cy="399927"/>
                <a:chOff x="3077028" y="1600200"/>
                <a:chExt cx="914400" cy="53340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077028" y="1866900"/>
                  <a:ext cx="914400" cy="0"/>
                </a:xfrm>
                <a:prstGeom prst="line">
                  <a:avLst/>
                </a:prstGeom>
                <a:ln w="38100"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/>
                <p:cNvSpPr/>
                <p:nvPr/>
              </p:nvSpPr>
              <p:spPr>
                <a:xfrm>
                  <a:off x="3276600" y="1600200"/>
                  <a:ext cx="533400" cy="533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6198009" y="1626725"/>
                <a:ext cx="457059" cy="19710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6198009" y="1626725"/>
                <a:ext cx="457059" cy="19710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198009" y="162672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198009" y="3597794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198009" y="162672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198009" y="1626725"/>
                <a:ext cx="457059" cy="1285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6198009" y="162672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6198009" y="1626725"/>
                <a:ext cx="457059" cy="1285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198009" y="231231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198009" y="2340881"/>
                <a:ext cx="457059" cy="5713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198009" y="2340881"/>
                <a:ext cx="457059" cy="1256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198009" y="2912205"/>
                <a:ext cx="45705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7" idx="1"/>
              </p:cNvCxnSpPr>
              <p:nvPr/>
            </p:nvCxnSpPr>
            <p:spPr>
              <a:xfrm>
                <a:off x="6166585" y="2864041"/>
                <a:ext cx="488483" cy="733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198009" y="2912205"/>
                <a:ext cx="457059" cy="685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6198009" y="2340881"/>
                <a:ext cx="457059" cy="1256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198009" y="2312315"/>
                <a:ext cx="457059" cy="599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6475275" y="1295400"/>
                <a:ext cx="167762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</a:t>
                </a:r>
                <a:endParaRPr lang="en-US" baseline="300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044101" y="1295400"/>
                <a:ext cx="172633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endParaRPr lang="en-US" baseline="300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204628" y="1295400"/>
                <a:ext cx="175556" cy="22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endParaRPr lang="en-US" baseline="300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153569" y="1582286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153569" y="2271992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53569" y="2851026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153569" y="3557009"/>
                <a:ext cx="88877" cy="8887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04701" y="1311344"/>
                <a:ext cx="399927" cy="259357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2441305" y="2114893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441305" y="3242970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441305" y="4233155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441305" y="5361232"/>
              <a:ext cx="658046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441305" y="2114890"/>
              <a:ext cx="617251" cy="324923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441305" y="2114890"/>
              <a:ext cx="617253" cy="2160723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441305" y="2118831"/>
              <a:ext cx="617251" cy="1134849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400726" y="2118831"/>
              <a:ext cx="657831" cy="1124139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400511" y="3246908"/>
              <a:ext cx="658047" cy="98707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400511" y="3246908"/>
              <a:ext cx="658047" cy="212115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400510" y="3246908"/>
              <a:ext cx="658048" cy="987070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400510" y="2118831"/>
              <a:ext cx="658047" cy="3243224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400510" y="2118831"/>
              <a:ext cx="658047" cy="2115146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400510" y="4233977"/>
              <a:ext cx="658046" cy="1128078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400510" y="3246908"/>
              <a:ext cx="658048" cy="2115147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400510" y="4233977"/>
              <a:ext cx="658046" cy="1128078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95800" y="2738506"/>
                <a:ext cx="2629887" cy="103034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38506"/>
                <a:ext cx="2629887" cy="1030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488872" y="3859553"/>
                <a:ext cx="2186689" cy="9885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00CC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72" y="3859553"/>
                <a:ext cx="2186689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876800" y="4980688"/>
                <a:ext cx="2478564" cy="12300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Parameters are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 </a:t>
                </a:r>
                <a:br>
                  <a:rPr lang="en-US" sz="2400" dirty="0">
                    <a:latin typeface="Comic Sans MS" panose="030F0702030302020204" pitchFamily="66" charset="0"/>
                  </a:rPr>
                </a:br>
                <a:r>
                  <a:rPr lang="en-US" sz="2400" dirty="0">
                    <a:latin typeface="Comic Sans MS" panose="030F0702030302020204" pitchFamily="66" charset="0"/>
                  </a:rPr>
                  <a:t>and bias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980688"/>
                <a:ext cx="2478564" cy="1230080"/>
              </a:xfrm>
              <a:prstGeom prst="rect">
                <a:avLst/>
              </a:prstGeom>
              <a:blipFill>
                <a:blip r:embed="rId4"/>
                <a:stretch>
                  <a:fillRect l="-3423" t="-3431" r="-2445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632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68762"/>
            <a:ext cx="8229600" cy="26527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a layered network, each layer of </a:t>
            </a:r>
            <a:r>
              <a:rPr lang="en-US" dirty="0" err="1"/>
              <a:t>perceptrons</a:t>
            </a:r>
            <a:r>
              <a:rPr lang="en-US" dirty="0"/>
              <a:t> can be viewed as a single vector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B06B4A-EDA9-4DAD-BA40-0D543CA8668F}"/>
              </a:ext>
            </a:extLst>
          </p:cNvPr>
          <p:cNvGrpSpPr/>
          <p:nvPr/>
        </p:nvGrpSpPr>
        <p:grpSpPr>
          <a:xfrm>
            <a:off x="2172198" y="1300054"/>
            <a:ext cx="4354977" cy="2357546"/>
            <a:chOff x="2172198" y="13000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8288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21433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3000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6086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4306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5216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149625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967916" y="1828800"/>
              <a:ext cx="228600" cy="18288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81470" y="2317014"/>
              <a:ext cx="238329" cy="91440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263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51237"/>
                <a:ext cx="8229600" cy="3095303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input layer is the 0</a:t>
                </a:r>
                <a:r>
                  <a:rPr lang="en-US" baseline="30000" dirty="0"/>
                  <a:t>th</a:t>
                </a:r>
                <a:r>
                  <a:rPr lang="en-US" dirty="0"/>
                  <a:t> layer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represent the output of the </a:t>
                </a:r>
                <a:r>
                  <a:rPr lang="en-US" dirty="0" err="1"/>
                  <a:t>i-th</a:t>
                </a:r>
                <a:r>
                  <a:rPr lang="en-US" dirty="0"/>
                  <a:t> perceptron of the k</a:t>
                </a:r>
                <a:r>
                  <a:rPr lang="en-US" baseline="30000" dirty="0"/>
                  <a:t>th</a:t>
                </a:r>
                <a:r>
                  <a:rPr lang="en-US" dirty="0"/>
                  <a:t> layer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Input to network: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Output of network: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represent the weight of the connection between the </a:t>
                </a:r>
                <a:r>
                  <a:rPr lang="en-US" dirty="0" err="1"/>
                  <a:t>i-th</a:t>
                </a:r>
                <a:r>
                  <a:rPr lang="en-US" dirty="0"/>
                  <a:t> unit of the k-1th layer and the </a:t>
                </a:r>
                <a:r>
                  <a:rPr lang="en-US" dirty="0" err="1"/>
                  <a:t>jth</a:t>
                </a:r>
                <a:r>
                  <a:rPr lang="en-US" dirty="0"/>
                  <a:t> unit of the k-</a:t>
                </a:r>
                <a:r>
                  <a:rPr lang="en-US" dirty="0" err="1"/>
                  <a:t>th</a:t>
                </a:r>
                <a:r>
                  <a:rPr lang="en-US" dirty="0"/>
                  <a:t> layer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bias to the </a:t>
                </a:r>
                <a:r>
                  <a:rPr lang="en-US" dirty="0" err="1"/>
                  <a:t>jth</a:t>
                </a:r>
                <a:r>
                  <a:rPr lang="en-US" dirty="0"/>
                  <a:t> unit of the k-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51237"/>
                <a:ext cx="8229600" cy="3095303"/>
              </a:xfrm>
              <a:blipFill>
                <a:blip r:embed="rId3"/>
                <a:stretch>
                  <a:fillRect l="-667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0A7FDB-3F9A-47F9-8F09-9BB3243A9BC5}"/>
              </a:ext>
            </a:extLst>
          </p:cNvPr>
          <p:cNvGrpSpPr/>
          <p:nvPr/>
        </p:nvGrpSpPr>
        <p:grpSpPr>
          <a:xfrm>
            <a:off x="2408484" y="1156793"/>
            <a:ext cx="4426390" cy="2115045"/>
            <a:chOff x="2408484" y="1156793"/>
            <a:chExt cx="4426390" cy="211504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684585" y="1443038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08484" y="1362076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484" y="1362076"/>
                  <a:ext cx="276101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3333" r="-888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408484" y="2961909"/>
                  <a:ext cx="3079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484" y="2961909"/>
                  <a:ext cx="30796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1765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595984" y="1156793"/>
                  <a:ext cx="442429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984" y="1156793"/>
                  <a:ext cx="442429" cy="352597"/>
                </a:xfrm>
                <a:prstGeom prst="rect">
                  <a:avLst/>
                </a:prstGeom>
                <a:blipFill>
                  <a:blip r:embed="rId22"/>
                  <a:stretch>
                    <a:fillRect l="-12500" t="-3448" r="-11111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95800" y="1178071"/>
                  <a:ext cx="442429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1178071"/>
                  <a:ext cx="442429" cy="345929"/>
                </a:xfrm>
                <a:prstGeom prst="rect">
                  <a:avLst/>
                </a:prstGeom>
                <a:blipFill>
                  <a:blip r:embed="rId23"/>
                  <a:stretch>
                    <a:fillRect l="-12500" t="-3509" r="-11111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557106" y="1870501"/>
                  <a:ext cx="2777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106" y="1870501"/>
                  <a:ext cx="277768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2222" r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31867" y="2473150"/>
                  <a:ext cx="2811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867" y="2473150"/>
                  <a:ext cx="281166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9565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71800" y="1873022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1873022"/>
                  <a:ext cx="485261" cy="383888"/>
                </a:xfrm>
                <a:prstGeom prst="rect">
                  <a:avLst/>
                </a:prstGeom>
                <a:blipFill>
                  <a:blip r:embed="rId26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795782" y="1830968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82" y="1830968"/>
                  <a:ext cx="485261" cy="383888"/>
                </a:xfrm>
                <a:prstGeom prst="rect">
                  <a:avLst/>
                </a:prstGeom>
                <a:blipFill>
                  <a:blip r:embed="rId27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624754" y="1828800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754" y="1828800"/>
                  <a:ext cx="485261" cy="383888"/>
                </a:xfrm>
                <a:prstGeom prst="rect">
                  <a:avLst/>
                </a:prstGeom>
                <a:blipFill>
                  <a:blip r:embed="rId28"/>
                  <a:stretch>
                    <a:fillRect l="-6329" t="-3175" r="-10127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395171" y="1830968"/>
                  <a:ext cx="485261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171" y="1830968"/>
                  <a:ext cx="485261" cy="383888"/>
                </a:xfrm>
                <a:prstGeom prst="rect">
                  <a:avLst/>
                </a:prstGeom>
                <a:blipFill>
                  <a:blip r:embed="rId29"/>
                  <a:stretch>
                    <a:fillRect l="-6250" t="-3175" r="-10000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296425" y="1178071"/>
                  <a:ext cx="442429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425" y="1178071"/>
                  <a:ext cx="442429" cy="345929"/>
                </a:xfrm>
                <a:prstGeom prst="rect">
                  <a:avLst/>
                </a:prstGeom>
                <a:blipFill>
                  <a:blip r:embed="rId30"/>
                  <a:stretch>
                    <a:fillRect l="-12500" t="-3509" r="-11111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71800" y="2359872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2359872"/>
                  <a:ext cx="433644" cy="383888"/>
                </a:xfrm>
                <a:prstGeom prst="rect">
                  <a:avLst/>
                </a:prstGeom>
                <a:blipFill>
                  <a:blip r:embed="rId31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795782" y="2317818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82" y="2317818"/>
                  <a:ext cx="433644" cy="383888"/>
                </a:xfrm>
                <a:prstGeom prst="rect">
                  <a:avLst/>
                </a:prstGeom>
                <a:blipFill>
                  <a:blip r:embed="rId32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624754" y="2315650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754" y="2315650"/>
                  <a:ext cx="433644" cy="383888"/>
                </a:xfrm>
                <a:prstGeom prst="rect">
                  <a:avLst/>
                </a:prstGeom>
                <a:blipFill>
                  <a:blip r:embed="rId33"/>
                  <a:stretch>
                    <a:fillRect l="-12676" t="-3175" r="-11268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395171" y="2317818"/>
                  <a:ext cx="433644" cy="38388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171" y="2317818"/>
                  <a:ext cx="433644" cy="383888"/>
                </a:xfrm>
                <a:prstGeom prst="rect">
                  <a:avLst/>
                </a:prstGeom>
                <a:blipFill>
                  <a:blip r:embed="rId34"/>
                  <a:stretch>
                    <a:fillRect l="-12676" t="-3175" r="-12676"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877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4215190"/>
            <a:ext cx="331425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f() and what are its parameters W?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3848100"/>
            <a:ext cx="1123727" cy="367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C4C963-49A7-4F4D-912E-7C5DFFE5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4031645"/>
            <a:ext cx="22574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832" y="2590800"/>
            <a:ext cx="699422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are these input-output pairs?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312943" y="2209800"/>
            <a:ext cx="640057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3276600" y="2286000"/>
            <a:ext cx="10363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1676400" y="2286000"/>
            <a:ext cx="2636543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38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Input, target output, and actual output: Vector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3780261"/>
                <a:ext cx="8610600" cy="269674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baseline="-25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input vector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desired output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/>
                  <a:t> is the nth vector of </a:t>
                </a:r>
                <a:r>
                  <a:rPr lang="en-US" i="1" dirty="0"/>
                  <a:t>actual </a:t>
                </a:r>
                <a:r>
                  <a:rPr lang="en-US" dirty="0"/>
                  <a:t>outputs of the network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Function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network parameters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sometimes drop the first subscript when referring to a </a:t>
                </a:r>
                <a:r>
                  <a:rPr lang="en-US" i="1" dirty="0"/>
                  <a:t>specific </a:t>
                </a:r>
                <a:r>
                  <a:rPr lang="en-US" dirty="0"/>
                  <a:t>instance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780261"/>
                <a:ext cx="8610600" cy="2696740"/>
              </a:xfrm>
              <a:blipFill>
                <a:blip r:embed="rId3"/>
                <a:stretch>
                  <a:fillRect l="-637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90800" y="156972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4699" y="148875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99" y="148875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14699" y="3088591"/>
                <a:ext cx="307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99" y="3088591"/>
                <a:ext cx="307968" cy="276999"/>
              </a:xfrm>
              <a:prstGeom prst="rect">
                <a:avLst/>
              </a:prstGeom>
              <a:blipFill>
                <a:blip r:embed="rId6"/>
                <a:stretch>
                  <a:fillRect l="-12000" r="-6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63321" y="1997183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321" y="1997183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38082" y="2599832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082" y="2599832"/>
                <a:ext cx="281166" cy="276999"/>
              </a:xfrm>
              <a:prstGeom prst="rect">
                <a:avLst/>
              </a:prstGeom>
              <a:blipFill>
                <a:blip r:embed="rId8"/>
                <a:stretch>
                  <a:fillRect l="-19565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859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Representing the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53092"/>
            <a:ext cx="8229600" cy="260010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Vectors of numbers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(or may even be just a scalar, if input layer is of size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vector of pixel values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vector of speech features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real-valued vector representing text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We will see how this happens later in the course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Other real valued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ECE412-8A7F-40B9-835B-18D47EB1510F}"/>
              </a:ext>
            </a:extLst>
          </p:cNvPr>
          <p:cNvGrpSpPr/>
          <p:nvPr/>
        </p:nvGrpSpPr>
        <p:grpSpPr>
          <a:xfrm>
            <a:off x="2172198" y="1143000"/>
            <a:ext cx="4354977" cy="2357546"/>
            <a:chOff x="2172198" y="1143000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14600" y="167174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29072" y="198627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198" y="1143000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50" y="1451601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8457" y="1273554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495144" y="1740691"/>
              <a:ext cx="228600" cy="17112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340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</a:t>
            </a:r>
            <a:r>
              <a:rPr lang="en-US" b="1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133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</a:t>
            </a:r>
            <a:r>
              <a:rPr lang="en-US" i="1" dirty="0"/>
              <a:t>output</a:t>
            </a:r>
            <a:r>
              <a:rPr lang="en-US" dirty="0"/>
              <a:t> is real-valued, no special tricks are necessary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Scalar Output : single output neuron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 d = scalar (real value)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Vector Output : as many output neurons as the dimension of the desired output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 = [d</a:t>
            </a:r>
            <a:r>
              <a:rPr lang="en-US" baseline="-25000" dirty="0"/>
              <a:t>1</a:t>
            </a:r>
            <a:r>
              <a:rPr lang="en-US" dirty="0"/>
              <a:t> d</a:t>
            </a:r>
            <a:r>
              <a:rPr lang="en-US" baseline="-25000" dirty="0"/>
              <a:t>2</a:t>
            </a:r>
            <a:r>
              <a:rPr lang="en-US" dirty="0"/>
              <a:t> .. </a:t>
            </a:r>
            <a:r>
              <a:rPr lang="en-US" dirty="0" err="1"/>
              <a:t>d</a:t>
            </a:r>
            <a:r>
              <a:rPr lang="en-US" baseline="-25000" dirty="0" err="1"/>
              <a:t>L</a:t>
            </a:r>
            <a:r>
              <a:rPr lang="en-US" dirty="0"/>
              <a:t>] (vector of real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AACB0-BB74-4E85-BD7E-DC49869240B8}"/>
              </a:ext>
            </a:extLst>
          </p:cNvPr>
          <p:cNvGrpSpPr/>
          <p:nvPr/>
        </p:nvGrpSpPr>
        <p:grpSpPr>
          <a:xfrm>
            <a:off x="467139" y="1219200"/>
            <a:ext cx="8459838" cy="2390400"/>
            <a:chOff x="467139" y="1219200"/>
            <a:chExt cx="8459838" cy="2390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4914402" y="174794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028874" y="206247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0" y="1219200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0652" y="1527801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8259" y="1349754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91002" y="2202991"/>
              <a:ext cx="228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39" y="1489503"/>
              <a:ext cx="3906476" cy="212009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276250" y="2257457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3382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21338"/>
            <a:ext cx="8229600" cy="17936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output is binary (is this a cat or not), use a simple 1/0 representation 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 = Yes it’s a cat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0 = No it’s not a cat.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3906476" cy="212009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37711" y="2368154"/>
            <a:ext cx="592323" cy="5923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4713"/>
                <a:ext cx="8229600" cy="3306762"/>
              </a:xfrm>
            </p:spPr>
            <p:txBody>
              <a:bodyPr>
                <a:normAutofit fontScale="62500" lnSpcReduction="20000"/>
              </a:bodyPr>
              <a:lstStyle/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i="1" dirty="0"/>
                  <a:t>rate of change </a:t>
                </a:r>
                <a:r>
                  <a:rPr lang="en-US" dirty="0"/>
                  <a:t>of the function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How fast it increases with 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The magnitude of f’(x) gives you the steepness of the curve at x</a:t>
                </a:r>
              </a:p>
              <a:p>
                <a:pPr marL="1200150" lvl="3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Larger |f’(x)| </a:t>
                </a:r>
                <a:r>
                  <a:rPr lang="en-US" dirty="0">
                    <a:sym typeface="Wingdings" panose="05000000000000000000" pitchFamily="2" charset="2"/>
                  </a:rPr>
                  <a:t> the function is increasing or decreasing more rapidly</a:t>
                </a:r>
              </a:p>
              <a:p>
                <a:pPr marL="2114550" lvl="5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It will be positive where a small increase in x results in an </a:t>
                </a:r>
                <a:r>
                  <a:rPr lang="en-US" i="1" dirty="0"/>
                  <a:t>increase </a:t>
                </a:r>
                <a:r>
                  <a:rPr lang="en-US" dirty="0"/>
                  <a:t>of f(x)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Regions of positive slope</a:t>
                </a:r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It will be negative where a small increase in x results in a </a:t>
                </a:r>
                <a:r>
                  <a:rPr lang="en-US" i="1" dirty="0"/>
                  <a:t>decrease  </a:t>
                </a:r>
                <a:r>
                  <a:rPr lang="en-US" dirty="0"/>
                  <a:t>of f(x)</a:t>
                </a:r>
              </a:p>
              <a:p>
                <a:pPr marL="74295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Regions of negative slope </a:t>
                </a:r>
              </a:p>
              <a:p>
                <a:pPr marL="1657350" lvl="4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It will be 0 where the function is locally flat (neither increasing nor decreasing)</a:t>
                </a:r>
              </a:p>
              <a:p>
                <a:pPr marL="1657350" lvl="4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4713"/>
                <a:ext cx="8229600" cy="3306762"/>
              </a:xfrm>
              <a:blipFill>
                <a:blip r:embed="rId2"/>
                <a:stretch>
                  <a:fillRect l="-444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Scalar function of scalar argument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409497-0A99-4FF1-B776-3A061A8E1A69}"/>
              </a:ext>
            </a:extLst>
          </p:cNvPr>
          <p:cNvGrpSpPr/>
          <p:nvPr/>
        </p:nvGrpSpPr>
        <p:grpSpPr>
          <a:xfrm>
            <a:off x="76200" y="914400"/>
            <a:ext cx="8762999" cy="2362200"/>
            <a:chOff x="76200" y="1175504"/>
            <a:chExt cx="8762999" cy="2362200"/>
          </a:xfrm>
        </p:grpSpPr>
        <p:sp>
          <p:nvSpPr>
            <p:cNvPr id="25" name="Text Box 30">
              <a:extLst>
                <a:ext uri="{FF2B5EF4-FFF2-40B4-BE49-F238E27FC236}">
                  <a16:creationId xmlns:a16="http://schemas.microsoft.com/office/drawing/2014/main" id="{5354F5A1-4ADA-463A-A1FE-A4A1AA292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17550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grpSp>
          <p:nvGrpSpPr>
            <p:cNvPr id="26" name="Group 14">
              <a:extLst>
                <a:ext uri="{FF2B5EF4-FFF2-40B4-BE49-F238E27FC236}">
                  <a16:creationId xmlns:a16="http://schemas.microsoft.com/office/drawing/2014/main" id="{20169032-163A-4498-85FF-5DD2D51BD2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" y="1543804"/>
              <a:ext cx="8762999" cy="1993900"/>
              <a:chOff x="1440" y="2824"/>
              <a:chExt cx="3360" cy="1256"/>
            </a:xfrm>
          </p:grpSpPr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7B061D15-64D5-4849-A865-1150C40BE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83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9037510F-CBD8-4576-B625-3CEF70755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408"/>
                <a:ext cx="3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6E490528-AF27-4754-9718-84EDF0E8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824"/>
                <a:ext cx="3120" cy="1016"/>
              </a:xfrm>
              <a:custGeom>
                <a:avLst/>
                <a:gdLst>
                  <a:gd name="T0" fmla="*/ 0 w 3120"/>
                  <a:gd name="T1" fmla="*/ 872 h 1016"/>
                  <a:gd name="T2" fmla="*/ 240 w 3120"/>
                  <a:gd name="T3" fmla="*/ 392 h 1016"/>
                  <a:gd name="T4" fmla="*/ 432 w 3120"/>
                  <a:gd name="T5" fmla="*/ 200 h 1016"/>
                  <a:gd name="T6" fmla="*/ 672 w 3120"/>
                  <a:gd name="T7" fmla="*/ 200 h 1016"/>
                  <a:gd name="T8" fmla="*/ 960 w 3120"/>
                  <a:gd name="T9" fmla="*/ 488 h 1016"/>
                  <a:gd name="T10" fmla="*/ 1152 w 3120"/>
                  <a:gd name="T11" fmla="*/ 872 h 1016"/>
                  <a:gd name="T12" fmla="*/ 1344 w 3120"/>
                  <a:gd name="T13" fmla="*/ 968 h 1016"/>
                  <a:gd name="T14" fmla="*/ 1536 w 3120"/>
                  <a:gd name="T15" fmla="*/ 872 h 1016"/>
                  <a:gd name="T16" fmla="*/ 1680 w 3120"/>
                  <a:gd name="T17" fmla="*/ 584 h 1016"/>
                  <a:gd name="T18" fmla="*/ 1824 w 3120"/>
                  <a:gd name="T19" fmla="*/ 200 h 1016"/>
                  <a:gd name="T20" fmla="*/ 2112 w 3120"/>
                  <a:gd name="T21" fmla="*/ 8 h 1016"/>
                  <a:gd name="T22" fmla="*/ 2400 w 3120"/>
                  <a:gd name="T23" fmla="*/ 152 h 1016"/>
                  <a:gd name="T24" fmla="*/ 2544 w 3120"/>
                  <a:gd name="T25" fmla="*/ 392 h 1016"/>
                  <a:gd name="T26" fmla="*/ 2736 w 3120"/>
                  <a:gd name="T27" fmla="*/ 776 h 1016"/>
                  <a:gd name="T28" fmla="*/ 2928 w 3120"/>
                  <a:gd name="T29" fmla="*/ 968 h 1016"/>
                  <a:gd name="T30" fmla="*/ 3120 w 3120"/>
                  <a:gd name="T31" fmla="*/ 1016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0" h="1016">
                    <a:moveTo>
                      <a:pt x="0" y="872"/>
                    </a:moveTo>
                    <a:cubicBezTo>
                      <a:pt x="84" y="688"/>
                      <a:pt x="168" y="504"/>
                      <a:pt x="240" y="392"/>
                    </a:cubicBezTo>
                    <a:cubicBezTo>
                      <a:pt x="312" y="280"/>
                      <a:pt x="360" y="232"/>
                      <a:pt x="432" y="200"/>
                    </a:cubicBezTo>
                    <a:cubicBezTo>
                      <a:pt x="504" y="168"/>
                      <a:pt x="584" y="152"/>
                      <a:pt x="672" y="200"/>
                    </a:cubicBezTo>
                    <a:cubicBezTo>
                      <a:pt x="760" y="248"/>
                      <a:pt x="880" y="376"/>
                      <a:pt x="960" y="488"/>
                    </a:cubicBezTo>
                    <a:cubicBezTo>
                      <a:pt x="1040" y="600"/>
                      <a:pt x="1088" y="792"/>
                      <a:pt x="1152" y="872"/>
                    </a:cubicBezTo>
                    <a:cubicBezTo>
                      <a:pt x="1216" y="952"/>
                      <a:pt x="1280" y="968"/>
                      <a:pt x="1344" y="968"/>
                    </a:cubicBezTo>
                    <a:cubicBezTo>
                      <a:pt x="1408" y="968"/>
                      <a:pt x="1480" y="936"/>
                      <a:pt x="1536" y="872"/>
                    </a:cubicBezTo>
                    <a:cubicBezTo>
                      <a:pt x="1592" y="808"/>
                      <a:pt x="1632" y="696"/>
                      <a:pt x="1680" y="584"/>
                    </a:cubicBezTo>
                    <a:cubicBezTo>
                      <a:pt x="1728" y="472"/>
                      <a:pt x="1752" y="296"/>
                      <a:pt x="1824" y="200"/>
                    </a:cubicBezTo>
                    <a:cubicBezTo>
                      <a:pt x="1896" y="104"/>
                      <a:pt x="2016" y="16"/>
                      <a:pt x="2112" y="8"/>
                    </a:cubicBezTo>
                    <a:cubicBezTo>
                      <a:pt x="2208" y="0"/>
                      <a:pt x="2328" y="88"/>
                      <a:pt x="2400" y="152"/>
                    </a:cubicBezTo>
                    <a:cubicBezTo>
                      <a:pt x="2472" y="216"/>
                      <a:pt x="2488" y="288"/>
                      <a:pt x="2544" y="392"/>
                    </a:cubicBezTo>
                    <a:cubicBezTo>
                      <a:pt x="2600" y="496"/>
                      <a:pt x="2672" y="680"/>
                      <a:pt x="2736" y="776"/>
                    </a:cubicBezTo>
                    <a:cubicBezTo>
                      <a:pt x="2800" y="872"/>
                      <a:pt x="2864" y="928"/>
                      <a:pt x="2928" y="968"/>
                    </a:cubicBezTo>
                    <a:cubicBezTo>
                      <a:pt x="2992" y="1008"/>
                      <a:pt x="3088" y="1008"/>
                      <a:pt x="3120" y="1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Text Box 15">
              <a:extLst>
                <a:ext uri="{FF2B5EF4-FFF2-40B4-BE49-F238E27FC236}">
                  <a16:creationId xmlns:a16="http://schemas.microsoft.com/office/drawing/2014/main" id="{F78D469F-5BE4-4596-BCE7-5ED5C4167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571" y="2394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" name="Text Box 16">
              <a:extLst>
                <a:ext uri="{FF2B5EF4-FFF2-40B4-BE49-F238E27FC236}">
                  <a16:creationId xmlns:a16="http://schemas.microsoft.com/office/drawing/2014/main" id="{694C273C-6490-47BC-A474-315D26294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B0509EBE-11E6-46F3-9DC5-27A1D1383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4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1D8F0127-298D-4108-A64E-E7DB272F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352" y="1414306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 Box 21">
              <a:extLst>
                <a:ext uri="{FF2B5EF4-FFF2-40B4-BE49-F238E27FC236}">
                  <a16:creationId xmlns:a16="http://schemas.microsoft.com/office/drawing/2014/main" id="{69E6C221-6E55-4C71-AD03-EEB601FF8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857" y="2670929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" name="Text Box 22">
              <a:extLst>
                <a:ext uri="{FF2B5EF4-FFF2-40B4-BE49-F238E27FC236}">
                  <a16:creationId xmlns:a16="http://schemas.microsoft.com/office/drawing/2014/main" id="{2A251D2E-8E52-40C3-A17C-C139DA72E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539" y="24851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" name="Text Box 23">
              <a:extLst>
                <a:ext uri="{FF2B5EF4-FFF2-40B4-BE49-F238E27FC236}">
                  <a16:creationId xmlns:a16="http://schemas.microsoft.com/office/drawing/2014/main" id="{0DD4BAFB-6A43-4966-9DFD-FCF430EC7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3257" y="18613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" name="Text Box 24">
              <a:extLst>
                <a:ext uri="{FF2B5EF4-FFF2-40B4-BE49-F238E27FC236}">
                  <a16:creationId xmlns:a16="http://schemas.microsoft.com/office/drawing/2014/main" id="{75B3C9A2-91C3-4A55-936E-D71AE2EA1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9414" y="2332792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0CFD4BA7-9D80-4FB8-A445-CCD7A7CD7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8442" y="16327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6" name="Text Box 28">
              <a:extLst>
                <a:ext uri="{FF2B5EF4-FFF2-40B4-BE49-F238E27FC236}">
                  <a16:creationId xmlns:a16="http://schemas.microsoft.com/office/drawing/2014/main" id="{C0E3C194-33EA-48B0-A7E7-98018BEC9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071" y="2089904"/>
              <a:ext cx="58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7" name="Text Box 29">
              <a:extLst>
                <a:ext uri="{FF2B5EF4-FFF2-40B4-BE49-F238E27FC236}">
                  <a16:creationId xmlns:a16="http://schemas.microsoft.com/office/drawing/2014/main" id="{17E7EEF9-0334-4DCC-93CA-94D63F7EA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895" y="3067804"/>
              <a:ext cx="5529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 Box 44">
              <a:extLst>
                <a:ext uri="{FF2B5EF4-FFF2-40B4-BE49-F238E27FC236}">
                  <a16:creationId xmlns:a16="http://schemas.microsoft.com/office/drawing/2014/main" id="{12E1F883-61FE-4544-892F-BE991D6E8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939" y="15565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39" name="Text Box 45">
              <a:extLst>
                <a:ext uri="{FF2B5EF4-FFF2-40B4-BE49-F238E27FC236}">
                  <a16:creationId xmlns:a16="http://schemas.microsoft.com/office/drawing/2014/main" id="{5319F501-8B9B-4F34-8E0C-E28ACF941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471" y="17089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0" name="Text Box 46">
              <a:extLst>
                <a:ext uri="{FF2B5EF4-FFF2-40B4-BE49-F238E27FC236}">
                  <a16:creationId xmlns:a16="http://schemas.microsoft.com/office/drawing/2014/main" id="{9E2251A8-FBF1-47F5-AD34-867E3B8C0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682" y="19057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1" name="Text Box 47">
              <a:extLst>
                <a:ext uri="{FF2B5EF4-FFF2-40B4-BE49-F238E27FC236}">
                  <a16:creationId xmlns:a16="http://schemas.microsoft.com/office/drawing/2014/main" id="{0764F664-6B81-4A13-936D-9B04F40D0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053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2" name="Text Box 48">
              <a:extLst>
                <a:ext uri="{FF2B5EF4-FFF2-40B4-BE49-F238E27FC236}">
                  <a16:creationId xmlns:a16="http://schemas.microsoft.com/office/drawing/2014/main" id="{6FCAB535-81FA-4433-9863-C91FF92A4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24391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3" name="Text Box 49">
              <a:extLst>
                <a:ext uri="{FF2B5EF4-FFF2-40B4-BE49-F238E27FC236}">
                  <a16:creationId xmlns:a16="http://schemas.microsoft.com/office/drawing/2014/main" id="{14F5487F-C6A0-4CBB-BE55-C21333A91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585" y="2591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4" name="Text Box 51">
              <a:extLst>
                <a:ext uri="{FF2B5EF4-FFF2-40B4-BE49-F238E27FC236}">
                  <a16:creationId xmlns:a16="http://schemas.microsoft.com/office/drawing/2014/main" id="{CDF84A4E-7BCB-4006-8632-CC54F8981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4067" y="12517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5" name="Text Box 52">
              <a:extLst>
                <a:ext uri="{FF2B5EF4-FFF2-40B4-BE49-F238E27FC236}">
                  <a16:creationId xmlns:a16="http://schemas.microsoft.com/office/drawing/2014/main" id="{2AE3ED7D-9A60-4968-A9F5-8125FF94B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4438" y="14041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6" name="Text Box 53">
              <a:extLst>
                <a:ext uri="{FF2B5EF4-FFF2-40B4-BE49-F238E27FC236}">
                  <a16:creationId xmlns:a16="http://schemas.microsoft.com/office/drawing/2014/main" id="{D3602CFF-175C-4E8C-85B7-F7114900E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1785" y="16009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7" name="Text Box 54">
              <a:extLst>
                <a:ext uri="{FF2B5EF4-FFF2-40B4-BE49-F238E27FC236}">
                  <a16:creationId xmlns:a16="http://schemas.microsoft.com/office/drawing/2014/main" id="{F8819D54-A2EA-48EE-82CF-8A9C42E66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131" y="179780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8" name="Text Box 55">
              <a:extLst>
                <a:ext uri="{FF2B5EF4-FFF2-40B4-BE49-F238E27FC236}">
                  <a16:creationId xmlns:a16="http://schemas.microsoft.com/office/drawing/2014/main" id="{E587A0E9-405D-4A3D-8769-DCCDD885C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6478" y="19946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49" name="Text Box 56">
              <a:extLst>
                <a:ext uri="{FF2B5EF4-FFF2-40B4-BE49-F238E27FC236}">
                  <a16:creationId xmlns:a16="http://schemas.microsoft.com/office/drawing/2014/main" id="{08484041-19D8-4EB2-A692-219246391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2528" y="22105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50" name="Text Box 57">
              <a:extLst>
                <a:ext uri="{FF2B5EF4-FFF2-40B4-BE49-F238E27FC236}">
                  <a16:creationId xmlns:a16="http://schemas.microsoft.com/office/drawing/2014/main" id="{D4D6B89F-169B-4E60-8739-D38DEEDC9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0738" y="24264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sp>
          <p:nvSpPr>
            <p:cNvPr id="51" name="Text Box 58">
              <a:extLst>
                <a:ext uri="{FF2B5EF4-FFF2-40B4-BE49-F238E27FC236}">
                  <a16:creationId xmlns:a16="http://schemas.microsoft.com/office/drawing/2014/main" id="{B722AA9C-FA32-4E24-81C1-E7FE6B7A6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6295" y="2642354"/>
              <a:ext cx="552904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/>
                <a:t>-</a:t>
              </a:r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D53E4-1255-4AE9-B392-EB157DFCAF11}"/>
                </a:ext>
              </a:extLst>
            </p:cNvPr>
            <p:cNvCxnSpPr/>
            <p:nvPr/>
          </p:nvCxnSpPr>
          <p:spPr>
            <a:xfrm>
              <a:off x="3404053" y="308979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8AE029-0EEF-488B-A88F-26E2C5C9219A}"/>
                </a:ext>
              </a:extLst>
            </p:cNvPr>
            <p:cNvCxnSpPr/>
            <p:nvPr/>
          </p:nvCxnSpPr>
          <p:spPr>
            <a:xfrm>
              <a:off x="5417457" y="1546108"/>
              <a:ext cx="188821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E4EEC6-A4CB-479B-A5B2-605878BAF7B7}"/>
                </a:ext>
              </a:extLst>
            </p:cNvPr>
            <p:cNvCxnSpPr/>
            <p:nvPr/>
          </p:nvCxnSpPr>
          <p:spPr>
            <a:xfrm>
              <a:off x="827314" y="1797804"/>
              <a:ext cx="210207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232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28432"/>
                <a:ext cx="8229600" cy="312956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If the desired output is binary (is this a cat or not), use a simple 1/0 representation of the desired output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Output activation: Typically a sigmoid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Viewed as the </a:t>
                </a:r>
                <a:r>
                  <a:rPr lang="en-US" i="1" dirty="0"/>
                  <a:t>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class value 1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Indicating the fact that for actual data, in general a feature value X may occur for both classes, but with different probabilities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Is differentiable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28432"/>
                <a:ext cx="8229600" cy="3129568"/>
              </a:xfrm>
              <a:blipFill>
                <a:blip r:embed="rId2"/>
                <a:stretch>
                  <a:fillRect l="-1259" t="-1170" r="-444" b="-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DA2C94-008A-472E-B4EC-BF93D2C10E00}"/>
              </a:ext>
            </a:extLst>
          </p:cNvPr>
          <p:cNvGrpSpPr/>
          <p:nvPr/>
        </p:nvGrpSpPr>
        <p:grpSpPr>
          <a:xfrm>
            <a:off x="228600" y="1600200"/>
            <a:ext cx="8464512" cy="2120097"/>
            <a:chOff x="228600" y="1600200"/>
            <a:chExt cx="8464512" cy="21200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600200"/>
              <a:ext cx="3906476" cy="2120097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037711" y="2368154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178" y="2190381"/>
              <a:ext cx="1481669" cy="64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846" y="2057400"/>
              <a:ext cx="2470520" cy="1329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797024" y="2597035"/>
                  <a:ext cx="277832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7024" y="2597035"/>
                  <a:ext cx="277832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6522" r="-15217" b="-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8002475" y="2257970"/>
                  <a:ext cx="690637" cy="233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475" y="2257970"/>
                  <a:ext cx="690637" cy="233334"/>
                </a:xfrm>
                <a:prstGeom prst="rect">
                  <a:avLst/>
                </a:prstGeom>
                <a:blipFill>
                  <a:blip r:embed="rId9"/>
                  <a:stretch>
                    <a:fillRect l="-2655" t="-256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3447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Representing 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21338"/>
            <a:ext cx="8229600" cy="258469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the desired output is binary (is this a cat or not), use a simple 1/0 representation 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 = Yes it’s a cat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0 = No it’s not a cat.</a:t>
            </a:r>
          </a:p>
          <a:p>
            <a:pPr lvl="4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Sometimes represented by </a:t>
            </a:r>
            <a:r>
              <a:rPr lang="en-US" i="1" dirty="0"/>
              <a:t>two </a:t>
            </a:r>
            <a:r>
              <a:rPr lang="en-US" dirty="0"/>
              <a:t>outputs, one representing the desired output, the other representing the </a:t>
            </a:r>
            <a:r>
              <a:rPr lang="en-US" i="1" dirty="0"/>
              <a:t>negation </a:t>
            </a:r>
            <a:r>
              <a:rPr lang="en-US" dirty="0"/>
              <a:t>of the desired 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Yes: </a:t>
            </a:r>
            <a:r>
              <a:rPr lang="en-US" dirty="0">
                <a:sym typeface="Wingdings" panose="05000000000000000000" pitchFamily="2" charset="2"/>
              </a:rPr>
              <a:t> [1 0]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No:  [0 1]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Wingdings" panose="05000000000000000000" pitchFamily="2" charset="2"/>
              </a:rPr>
              <a:t>The output explicitly becomes a 2-output </a:t>
            </a:r>
            <a:r>
              <a:rPr lang="en-US" dirty="0" err="1">
                <a:sym typeface="Wingdings" panose="05000000000000000000" pitchFamily="2" charset="2"/>
              </a:rPr>
              <a:t>softmax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63937-0CE0-4C66-A67A-5BE36FADBDE8}"/>
              </a:ext>
            </a:extLst>
          </p:cNvPr>
          <p:cNvGrpSpPr/>
          <p:nvPr/>
        </p:nvGrpSpPr>
        <p:grpSpPr>
          <a:xfrm>
            <a:off x="228600" y="1600200"/>
            <a:ext cx="7578118" cy="2363244"/>
            <a:chOff x="228600" y="1600200"/>
            <a:chExt cx="7578118" cy="23632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600200"/>
              <a:ext cx="3906476" cy="2120097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037711" y="2368154"/>
              <a:ext cx="592323" cy="59232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22584" r="17283"/>
            <a:stretch/>
          </p:blipFill>
          <p:spPr>
            <a:xfrm>
              <a:off x="5181600" y="1619655"/>
              <a:ext cx="2362200" cy="234378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858000" y="2162784"/>
              <a:ext cx="304800" cy="990600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620000" y="2229654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29654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258" r="-2580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620000" y="272669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726699"/>
                  <a:ext cx="18671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2258" r="-3871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2490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Multi-class output: One-hot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Consider a network that must distinguish if an input is a cat, a dog, a camel, a hat, or a flower</a:t>
            </a:r>
          </a:p>
          <a:p>
            <a:pPr>
              <a:lnSpc>
                <a:spcPct val="120000"/>
              </a:lnSpc>
            </a:pPr>
            <a:r>
              <a:rPr lang="en-US" dirty="0"/>
              <a:t>We can represent this set as the following vector, with the classes arranged in a chosen order: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  [cat  dog  camel  hat flower]</a:t>
            </a:r>
            <a:r>
              <a:rPr lang="en-US" baseline="30000" dirty="0"/>
              <a:t>T</a:t>
            </a:r>
          </a:p>
          <a:p>
            <a:pPr>
              <a:lnSpc>
                <a:spcPct val="120000"/>
              </a:lnSpc>
            </a:pPr>
            <a:r>
              <a:rPr lang="en-US" dirty="0"/>
              <a:t>For inputs of each of the five classes the desired output is: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 cat:  [1 0 0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dog:   [0 1 0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camel:   [0 0 1 0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     hat:   [0 0 0 1 0]</a:t>
            </a:r>
            <a:r>
              <a:rPr lang="en-US" baseline="30000" dirty="0"/>
              <a:t> T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 flower:  [0 0 0 0 1]</a:t>
            </a:r>
            <a:r>
              <a:rPr lang="en-US" baseline="30000" dirty="0"/>
              <a:t> 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For an input of any class, we will have a five-dimensional vector output with four zeros and a single 1 at the position of that class</a:t>
            </a:r>
          </a:p>
          <a:p>
            <a:pPr>
              <a:lnSpc>
                <a:spcPct val="120000"/>
              </a:lnSpc>
            </a:pPr>
            <a:r>
              <a:rPr lang="en-US" dirty="0"/>
              <a:t>This is a </a:t>
            </a:r>
            <a:r>
              <a:rPr lang="en-US" i="1" dirty="0"/>
              <a:t>one hot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3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Multi-class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86200"/>
                <a:ext cx="8229600" cy="2667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a multi-class classifier with N classes, the one-hot representation will have N binary target outputs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desired output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an N-dimensional binary vector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neural network’s output too must ideally be binary (N-1 zeros and a single 1 in the right place)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More realistically, it will be a probability vector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N probability values that sum to 1.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86200"/>
                <a:ext cx="8229600" cy="2667000"/>
              </a:xfrm>
              <a:blipFill>
                <a:blip r:embed="rId2"/>
                <a:stretch>
                  <a:fillRect l="-815" t="-1602" b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2561702" y="1752600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76174" y="2067128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19300" y="122385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7952" y="153245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5559" y="1354408"/>
            <a:ext cx="15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38302" y="2207645"/>
            <a:ext cx="228600" cy="933115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3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Multi-class classification: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10258"/>
                <a:ext cx="8229600" cy="3111215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Softmax </a:t>
                </a:r>
                <a:r>
                  <a:rPr lang="en-US" i="1" dirty="0">
                    <a:solidFill>
                      <a:srgbClr val="C00000"/>
                    </a:solidFill>
                  </a:rPr>
                  <a:t>vector</a:t>
                </a:r>
                <a:r>
                  <a:rPr lang="en-US" i="1" dirty="0"/>
                  <a:t> </a:t>
                </a:r>
                <a:r>
                  <a:rPr lang="en-US" dirty="0"/>
                  <a:t>activation is often used at the output of multi-class classifier nets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This can be viewed as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10258"/>
                <a:ext cx="8229600" cy="3111215"/>
              </a:xfrm>
              <a:blipFill>
                <a:blip r:embed="rId3"/>
                <a:stretch>
                  <a:fillRect l="-667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A3EB0C-1F60-4C2A-8D97-7CC58CBC2B11}"/>
              </a:ext>
            </a:extLst>
          </p:cNvPr>
          <p:cNvGrpSpPr/>
          <p:nvPr/>
        </p:nvGrpSpPr>
        <p:grpSpPr>
          <a:xfrm>
            <a:off x="2219300" y="1223854"/>
            <a:ext cx="4354977" cy="2357546"/>
            <a:chOff x="2219300" y="1223854"/>
            <a:chExt cx="4354977" cy="23575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2561702" y="17526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676174" y="20671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19300" y="12238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7952" y="15324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5559" y="13544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38302" y="2207645"/>
              <a:ext cx="228600" cy="933115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softmax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697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Inputs and outputs: </a:t>
            </a:r>
            <a:br>
              <a:rPr lang="en-US" b="1" dirty="0"/>
            </a:br>
            <a:r>
              <a:rPr lang="en-US" b="1" dirty="0"/>
              <a:t>Typical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2004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are given a number of “training” data instances</a:t>
            </a:r>
          </a:p>
          <a:p>
            <a:pPr>
              <a:lnSpc>
                <a:spcPct val="120000"/>
              </a:lnSpc>
            </a:pPr>
            <a:r>
              <a:rPr lang="en-US" dirty="0"/>
              <a:t>E.g. images of digits, along with information about which digit the image represents</a:t>
            </a:r>
          </a:p>
          <a:p>
            <a:pPr>
              <a:lnSpc>
                <a:spcPct val="120000"/>
              </a:lnSpc>
            </a:pPr>
            <a:r>
              <a:rPr lang="en-US" dirty="0"/>
              <a:t>Tasks: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Binary recognition:   Is this a “2” or not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Multi-class recognition:  Which digit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3" y="1317877"/>
            <a:ext cx="8076190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0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Typical Problem statement: binary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447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Given, many positive and negative examples (training data),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learn all weights such that the network does the desired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B9545-413D-48DA-A8C2-C6B9D9D67796}"/>
              </a:ext>
            </a:extLst>
          </p:cNvPr>
          <p:cNvGrpSpPr/>
          <p:nvPr/>
        </p:nvGrpSpPr>
        <p:grpSpPr>
          <a:xfrm>
            <a:off x="133964" y="1209679"/>
            <a:ext cx="8959072" cy="3743321"/>
            <a:chOff x="133964" y="1209679"/>
            <a:chExt cx="8959072" cy="37433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8249" t="54574" r="51381" b="6834"/>
            <a:stretch/>
          </p:blipFill>
          <p:spPr>
            <a:xfrm>
              <a:off x="411858" y="2897918"/>
              <a:ext cx="731520" cy="7315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635" t="7473" r="75993" b="53935"/>
            <a:stretch/>
          </p:blipFill>
          <p:spPr>
            <a:xfrm>
              <a:off x="418178" y="1684338"/>
              <a:ext cx="731520" cy="7315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9100" t="7473" r="53075" b="53935"/>
            <a:stretch/>
          </p:blipFill>
          <p:spPr>
            <a:xfrm>
              <a:off x="511986" y="4029532"/>
              <a:ext cx="640080" cy="7315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52651" t="7473" r="29524" b="53935"/>
            <a:stretch/>
          </p:blipFill>
          <p:spPr>
            <a:xfrm>
              <a:off x="2762076" y="2849880"/>
              <a:ext cx="640080" cy="731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028" t="19035" r="90505" b="69935"/>
            <a:stretch/>
          </p:blipFill>
          <p:spPr>
            <a:xfrm>
              <a:off x="2641167" y="3870758"/>
              <a:ext cx="640080" cy="88493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10770" t="19035" r="84763" b="69935"/>
            <a:stretch/>
          </p:blipFill>
          <p:spPr>
            <a:xfrm>
              <a:off x="2830813" y="1579011"/>
              <a:ext cx="640080" cy="88493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33964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964" y="2642871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964" y="3796223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70143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19964" y="26282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9964" y="37508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1</a:t>
              </a:r>
              <a:r>
                <a:rPr lang="en-US" sz="6600" dirty="0"/>
                <a:t>)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267" y="1664174"/>
              <a:ext cx="4515504" cy="245062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68408" y="1524000"/>
              <a:ext cx="4353413" cy="342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7871" y="1209679"/>
              <a:ext cx="161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Training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00600" y="4191000"/>
              <a:ext cx="1637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 vector of</a:t>
              </a:r>
              <a:br>
                <a:rPr lang="en-US" dirty="0"/>
              </a:br>
              <a:r>
                <a:rPr lang="en-US" dirty="0"/>
                <a:t>pixel values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88723" y="384352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 sigmoid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924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Typical Problem statement: multiclass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447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Given, many positive and negative examples (training data),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learn all weights such that the network does the desired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F495C1-454A-4177-9B5F-668ACEB653C7}"/>
              </a:ext>
            </a:extLst>
          </p:cNvPr>
          <p:cNvGrpSpPr/>
          <p:nvPr/>
        </p:nvGrpSpPr>
        <p:grpSpPr>
          <a:xfrm>
            <a:off x="133964" y="1209679"/>
            <a:ext cx="8885666" cy="3743321"/>
            <a:chOff x="133964" y="1209679"/>
            <a:chExt cx="8885666" cy="37433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8249" t="54574" r="51381" b="6834"/>
            <a:stretch/>
          </p:blipFill>
          <p:spPr>
            <a:xfrm>
              <a:off x="411858" y="2897918"/>
              <a:ext cx="731520" cy="7315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3635" t="7473" r="75993" b="53935"/>
            <a:stretch/>
          </p:blipFill>
          <p:spPr>
            <a:xfrm>
              <a:off x="418178" y="1684338"/>
              <a:ext cx="731520" cy="7315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9100" t="7473" r="53075" b="53935"/>
            <a:stretch/>
          </p:blipFill>
          <p:spPr>
            <a:xfrm>
              <a:off x="511986" y="4029532"/>
              <a:ext cx="640080" cy="7315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52651" t="7473" r="29524" b="53935"/>
            <a:stretch/>
          </p:blipFill>
          <p:spPr>
            <a:xfrm>
              <a:off x="2762076" y="2849880"/>
              <a:ext cx="640080" cy="731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028" t="19035" r="90505" b="69935"/>
            <a:stretch/>
          </p:blipFill>
          <p:spPr>
            <a:xfrm>
              <a:off x="2641167" y="3870758"/>
              <a:ext cx="640080" cy="88493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10770" t="19035" r="84763" b="69935"/>
            <a:stretch/>
          </p:blipFill>
          <p:spPr>
            <a:xfrm>
              <a:off x="2830813" y="1579011"/>
              <a:ext cx="640080" cy="88493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33964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5</a:t>
              </a:r>
              <a:r>
                <a:rPr lang="en-US" sz="6600" dirty="0"/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964" y="2642871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964" y="3796223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0</a:t>
              </a:r>
              <a:r>
                <a:rPr lang="en-US" sz="660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70143" y="1477050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19964" y="26282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4</a:t>
              </a:r>
              <a:r>
                <a:rPr lang="en-US" sz="6600" dirty="0"/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9964" y="3750867"/>
              <a:ext cx="21018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(   , </a:t>
              </a:r>
              <a:r>
                <a:rPr lang="en-US" sz="6600" dirty="0">
                  <a:solidFill>
                    <a:srgbClr val="C00000"/>
                  </a:solidFill>
                </a:rPr>
                <a:t>2</a:t>
              </a:r>
              <a:r>
                <a:rPr lang="en-US" sz="6600" dirty="0"/>
                <a:t>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8408" y="1524000"/>
              <a:ext cx="4353413" cy="342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7871" y="1209679"/>
              <a:ext cx="161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Training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0" y="3849469"/>
              <a:ext cx="1637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 vector of</a:t>
              </a:r>
              <a:br>
                <a:rPr lang="en-US" dirty="0"/>
              </a:br>
              <a:r>
                <a:rPr lang="en-US" dirty="0"/>
                <a:t>pixel values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6600" y="3821667"/>
              <a:ext cx="19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 Class </a:t>
              </a:r>
              <a:r>
                <a:rPr lang="en-US" dirty="0" err="1"/>
                <a:t>prob</a:t>
              </a:r>
              <a:endParaRPr lang="en-US" dirty="0"/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4990602" y="19812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8105074" y="22957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8200" y="1452454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6852" y="1761055"/>
              <a:ext cx="856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Layer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64459" y="1583008"/>
              <a:ext cx="155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Layers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267202" y="2436245"/>
              <a:ext cx="228600" cy="933115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softmax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1953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77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79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832" y="4461411"/>
            <a:ext cx="355094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mic Sans MS" panose="030F0702030302020204" pitchFamily="66" charset="0"/>
              </a:rPr>
              <a:t>What is the divergence div()?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591304" y="3848100"/>
            <a:ext cx="2171196" cy="613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5832" y="5538629"/>
            <a:ext cx="8175768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Note: For Loss(W) to be differentiable w.r.t W,  div() must be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107337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</p:spPr>
            <p:txBody>
              <a:bodyPr>
                <a:normAutofit fontScale="77500" lnSpcReduction="20000"/>
              </a:bodyPr>
              <a:lstStyle/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Giving us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row vector: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partial </a:t>
                </a:r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gives us how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increments when </a:t>
                </a:r>
                <a:r>
                  <a:rPr lang="en-US" i="1" dirty="0"/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incremented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Often represented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  <a:blipFill>
                <a:blip r:embed="rId3"/>
                <a:stretch>
                  <a:fillRect l="-815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</a:t>
            </a:fld>
            <a:endParaRPr 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Multivariate scalar function: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Scalar function of </a:t>
            </a:r>
            <a:r>
              <a:rPr lang="en-US" b="1" i="1" dirty="0"/>
              <a:t>vector </a:t>
            </a:r>
            <a:r>
              <a:rPr lang="en-US" b="1" dirty="0"/>
              <a:t>argument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9200" b="4401"/>
          <a:stretch/>
        </p:blipFill>
        <p:spPr>
          <a:xfrm>
            <a:off x="2611562" y="1273871"/>
            <a:ext cx="2857500" cy="2468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23988" y="3061693"/>
                <a:ext cx="23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88" y="3061693"/>
                <a:ext cx="230832" cy="369332"/>
              </a:xfrm>
              <a:prstGeom prst="rect">
                <a:avLst/>
              </a:prstGeom>
              <a:blipFill>
                <a:blip r:embed="rId5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 flipV="1">
            <a:off x="4397022" y="2562306"/>
            <a:ext cx="22578" cy="8523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48200" y="2206333"/>
            <a:ext cx="0" cy="906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8200" y="2206332"/>
            <a:ext cx="190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19600" y="2576417"/>
            <a:ext cx="2133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568788" y="3031561"/>
                <a:ext cx="3125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788" y="3031561"/>
                <a:ext cx="312586" cy="276999"/>
              </a:xfrm>
              <a:prstGeom prst="rect">
                <a:avLst/>
              </a:prstGeom>
              <a:blipFill>
                <a:blip r:embed="rId6"/>
                <a:stretch>
                  <a:fillRect l="-17308" r="-96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167743" y="2231312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43" y="2231312"/>
                <a:ext cx="324576" cy="276999"/>
              </a:xfrm>
              <a:prstGeom prst="rect">
                <a:avLst/>
              </a:prstGeom>
              <a:blipFill>
                <a:blip r:embed="rId7"/>
                <a:stretch>
                  <a:fillRect l="-18868" r="-169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4408311" y="3043647"/>
            <a:ext cx="228600" cy="138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431499" y="1628454"/>
                <a:ext cx="291310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now also a vector</a:t>
                </a: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99" y="1628454"/>
                <a:ext cx="2913105" cy="369332"/>
              </a:xfrm>
              <a:prstGeom prst="rect">
                <a:avLst/>
              </a:prstGeom>
              <a:blipFill>
                <a:blip r:embed="rId8"/>
                <a:stretch>
                  <a:fillRect l="-1883" t="-8197" r="-10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961521" y="1979385"/>
                <a:ext cx="1386277" cy="97270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21" y="1979385"/>
                <a:ext cx="1386277" cy="9727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906B-C51D-4F0B-9F44-BAB9F92D117F}"/>
                  </a:ext>
                </a:extLst>
              </p:cNvPr>
              <p:cNvSpPr txBox="1"/>
              <p:nvPr/>
            </p:nvSpPr>
            <p:spPr>
              <a:xfrm>
                <a:off x="4151314" y="95833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906B-C51D-4F0B-9F44-BAB9F92D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14" y="958334"/>
                <a:ext cx="245708" cy="369332"/>
              </a:xfrm>
              <a:prstGeom prst="rect">
                <a:avLst/>
              </a:prstGeom>
              <a:blipFill>
                <a:blip r:embed="rId10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0AE3C2-BE82-4E8C-BC0A-AF00BA30B85B}"/>
                  </a:ext>
                </a:extLst>
              </p:cNvPr>
              <p:cNvSpPr txBox="1"/>
              <p:nvPr/>
            </p:nvSpPr>
            <p:spPr>
              <a:xfrm>
                <a:off x="457200" y="1702386"/>
                <a:ext cx="944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0AE3C2-BE82-4E8C-BC0A-AF00BA30B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02386"/>
                <a:ext cx="944233" cy="276999"/>
              </a:xfrm>
              <a:prstGeom prst="rect">
                <a:avLst/>
              </a:prstGeom>
              <a:blipFill>
                <a:blip r:embed="rId11"/>
                <a:stretch>
                  <a:fillRect l="-5806" t="-2174" r="-83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50F8AB-EDCB-4E2E-9B1A-D813A7BF3532}"/>
                  </a:ext>
                </a:extLst>
              </p:cNvPr>
              <p:cNvSpPr txBox="1"/>
              <p:nvPr/>
            </p:nvSpPr>
            <p:spPr>
              <a:xfrm>
                <a:off x="364414" y="2019504"/>
                <a:ext cx="2748894" cy="82420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 xmlns:m="http://schemas.openxmlformats.org/officeDocument/2006/math">
                    <m:r>
                      <a:rPr lang="en-US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now a vector: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50F8AB-EDCB-4E2E-9B1A-D813A7BF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14" y="2019504"/>
                <a:ext cx="2748894" cy="824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4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Examples of divergence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81400"/>
                <a:ext cx="8229600" cy="297180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real-valued output vectors, the (scaled)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divergence 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Squared Euclidean distance between true and desired 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Note:  this is differentiable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81400"/>
                <a:ext cx="8229600" cy="2971800"/>
              </a:xfrm>
              <a:blipFill>
                <a:blip r:embed="rId2"/>
                <a:stretch>
                  <a:fillRect l="-667" t="-1437" b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CE0C33-111E-43B0-8F1D-D70BE145D964}"/>
              </a:ext>
            </a:extLst>
          </p:cNvPr>
          <p:cNvGrpSpPr/>
          <p:nvPr/>
        </p:nvGrpSpPr>
        <p:grpSpPr>
          <a:xfrm>
            <a:off x="1665693" y="1371600"/>
            <a:ext cx="5801907" cy="1974716"/>
            <a:chOff x="1665693" y="1371600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665693" y="151751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780165" y="183204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475693" y="1972561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51893" y="2254452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6280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8566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852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313893" y="17055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447706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64172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92772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7609" y="13716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466293" y="2439118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983172" y="224725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391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77461"/>
          </a:xfrm>
        </p:spPr>
        <p:txBody>
          <a:bodyPr/>
          <a:lstStyle/>
          <a:p>
            <a:r>
              <a:rPr lang="en-US" b="1" dirty="0"/>
              <a:t>For 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binary classifier with scalar output,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en-US" dirty="0"/>
                  <a:t>, the </a:t>
                </a:r>
                <a:r>
                  <a:rPr lang="en-US" dirty="0" err="1"/>
                  <a:t>Kullback</a:t>
                </a:r>
                <a:r>
                  <a:rPr lang="en-US" dirty="0"/>
                  <a:t> </a:t>
                </a:r>
                <a:r>
                  <a:rPr lang="en-US" dirty="0" err="1"/>
                  <a:t>Leibler</a:t>
                </a:r>
                <a:r>
                  <a:rPr lang="en-US" dirty="0"/>
                  <a:t> (KL) divergence between the probability distribution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and the ideal output probability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𝑑𝑙𝑜𝑔</m:t>
                      </m:r>
                      <m:r>
                        <a:rPr lang="en-US" i="1" dirty="0" smtClean="0">
                          <a:latin typeface="Cambria Math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1−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⁡(1−</m:t>
                      </m:r>
                      <m:r>
                        <a:rPr lang="en-US" i="1" dirty="0">
                          <a:latin typeface="Cambria Math"/>
                        </a:rPr>
                        <m:t>𝑌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Minimum 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  <a:blipFill>
                <a:blip r:embed="rId7"/>
                <a:stretch>
                  <a:fillRect l="-444" t="-1068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A77B2-E580-4C60-9A01-0D223CEDC851}"/>
              </a:ext>
            </a:extLst>
          </p:cNvPr>
          <p:cNvGrpSpPr/>
          <p:nvPr/>
        </p:nvGrpSpPr>
        <p:grpSpPr>
          <a:xfrm>
            <a:off x="1676400" y="1245581"/>
            <a:ext cx="5296725" cy="2120097"/>
            <a:chOff x="1676400" y="1245581"/>
            <a:chExt cx="5296725" cy="212009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1245581"/>
              <a:ext cx="3906476" cy="2120097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676" y="2115130"/>
              <a:ext cx="817924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KL </a:t>
              </a:r>
              <a:r>
                <a:rPr lang="en-US" i="1" dirty="0" err="1">
                  <a:solidFill>
                    <a:schemeClr val="tx1"/>
                  </a:solidFill>
                </a:rPr>
                <a:t>Div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105400" y="199944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1999447"/>
                  <a:ext cx="18671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>
              <a:endCxn id="7" idx="0"/>
            </p:cNvCxnSpPr>
            <p:nvPr/>
          </p:nvCxnSpPr>
          <p:spPr>
            <a:xfrm>
              <a:off x="5915638" y="1828800"/>
              <a:ext cx="0" cy="286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839723" y="1509923"/>
                  <a:ext cx="1932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9723" y="1509923"/>
                  <a:ext cx="19325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1250" r="-2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stCxn id="7" idx="3"/>
            </p:cNvCxnSpPr>
            <p:nvPr/>
          </p:nvCxnSpPr>
          <p:spPr>
            <a:xfrm flipV="1">
              <a:off x="6324600" y="2305629"/>
              <a:ext cx="2286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554421" y="2167130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421" y="2167130"/>
                  <a:ext cx="41870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1304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696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4273-3023-41B1-80EA-2BDA4B96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KL vs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BDD1-80CC-4417-AE5E-5DD389A3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953000"/>
                <a:ext cx="8229600" cy="1630362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Both KL and L2 have a minimum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target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KL rises much more steeply away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Encouraging faster convergence of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derivative of KL is </a:t>
                </a:r>
                <a:r>
                  <a:rPr lang="en-US" i="1" dirty="0"/>
                  <a:t>not </a:t>
                </a:r>
                <a:r>
                  <a:rPr lang="en-US" dirty="0"/>
                  <a:t>equal to 0 at the minimum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It is 0 for L2, though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BDD1-80CC-4417-AE5E-5DD389A3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953000"/>
                <a:ext cx="8229600" cy="1630362"/>
              </a:xfrm>
              <a:blipFill>
                <a:blip r:embed="rId2"/>
                <a:stretch>
                  <a:fillRect l="-444" t="-2247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12E9-B415-4597-A2AB-409D584F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F37589-BBB7-4D85-AFB6-71E89E59166C}"/>
              </a:ext>
            </a:extLst>
          </p:cNvPr>
          <p:cNvGrpSpPr/>
          <p:nvPr/>
        </p:nvGrpSpPr>
        <p:grpSpPr>
          <a:xfrm>
            <a:off x="990600" y="1415534"/>
            <a:ext cx="7018113" cy="3524208"/>
            <a:chOff x="990600" y="1415534"/>
            <a:chExt cx="7018113" cy="3524208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B76CDF85-E485-4F39-B4EA-87B5E33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00200"/>
              <a:ext cx="6987633" cy="29630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6A7694-A961-44DD-8316-FDB076689363}"/>
                </a:ext>
              </a:extLst>
            </p:cNvPr>
            <p:cNvSpPr txBox="1"/>
            <p:nvPr/>
          </p:nvSpPr>
          <p:spPr>
            <a:xfrm>
              <a:off x="2660442" y="1415534"/>
              <a:ext cx="53893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d=0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B58F98-0F17-40FC-B234-3CADC0BCB524}"/>
                </a:ext>
              </a:extLst>
            </p:cNvPr>
            <p:cNvSpPr txBox="1"/>
            <p:nvPr/>
          </p:nvSpPr>
          <p:spPr>
            <a:xfrm>
              <a:off x="5947074" y="1435860"/>
              <a:ext cx="53893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d=1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CC3E2F-8728-41E1-A4DC-5B4FB9F29199}"/>
                    </a:ext>
                  </a:extLst>
                </p:cNvPr>
                <p:cNvSpPr/>
                <p:nvPr/>
              </p:nvSpPr>
              <p:spPr>
                <a:xfrm>
                  <a:off x="4232166" y="4533722"/>
                  <a:ext cx="3776547" cy="38779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sz="1600" i="1" dirty="0">
                            <a:latin typeface="Cambria Math"/>
                          </a:rPr>
                          <m:t>=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/>
                          </a:rPr>
                          <m:t>𝑑𝑙𝑜𝑔𝑌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1−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dirty="0">
                            <a:latin typeface="Cambria Math"/>
                          </a:rPr>
                          <m:t>log</m:t>
                        </m:r>
                        <m:r>
                          <a:rPr lang="en-US" sz="1600" i="1" dirty="0">
                            <a:latin typeface="Cambria Math"/>
                          </a:rPr>
                          <m:t>⁡(1−</m:t>
                        </m:r>
                        <m:r>
                          <a:rPr lang="en-US" sz="1600" i="1" dirty="0">
                            <a:latin typeface="Cambria Math"/>
                          </a:rPr>
                          <m:t>𝑌</m:t>
                        </m:r>
                        <m:r>
                          <a:rPr lang="en-US" sz="160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CC3E2F-8728-41E1-A4DC-5B4FB9F29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2166" y="4533722"/>
                  <a:ext cx="3776547" cy="387798"/>
                </a:xfrm>
                <a:prstGeom prst="rect">
                  <a:avLst/>
                </a:prstGeom>
                <a:blipFill>
                  <a:blip r:embed="rId6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B6F45E-5DF1-41C0-A876-E4B8D0C9B78F}"/>
                    </a:ext>
                  </a:extLst>
                </p:cNvPr>
                <p:cNvSpPr/>
                <p:nvPr/>
              </p:nvSpPr>
              <p:spPr>
                <a:xfrm>
                  <a:off x="2057400" y="4551944"/>
                  <a:ext cx="1975797" cy="38779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sz="1600" i="1" dirty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B6F45E-5DF1-41C0-A876-E4B8D0C9B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551944"/>
                  <a:ext cx="1975797" cy="387798"/>
                </a:xfrm>
                <a:prstGeom prst="rect">
                  <a:avLst/>
                </a:prstGeom>
                <a:blipFill>
                  <a:blip r:embed="rId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7384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77461"/>
          </a:xfrm>
        </p:spPr>
        <p:txBody>
          <a:bodyPr/>
          <a:lstStyle/>
          <a:p>
            <a:r>
              <a:rPr lang="en-US" b="1" dirty="0"/>
              <a:t>For 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binary classifier with scalar output,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en-US" dirty="0"/>
                  <a:t>, the </a:t>
                </a:r>
                <a:r>
                  <a:rPr lang="en-US" dirty="0" err="1"/>
                  <a:t>Kullback</a:t>
                </a:r>
                <a:r>
                  <a:rPr lang="en-US" dirty="0"/>
                  <a:t> </a:t>
                </a:r>
                <a:r>
                  <a:rPr lang="en-US" dirty="0" err="1"/>
                  <a:t>Leibler</a:t>
                </a:r>
                <a:r>
                  <a:rPr lang="en-US" dirty="0"/>
                  <a:t> (KL) divergence between the probability distribution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and the ideal output probability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popular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𝑑𝑙𝑜𝑔</m:t>
                      </m:r>
                      <m:r>
                        <a:rPr lang="en-US" i="1" dirty="0" smtClean="0">
                          <a:latin typeface="Cambria Math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1−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⁡(1−</m:t>
                      </m:r>
                      <m:r>
                        <a:rPr lang="en-US" i="1" dirty="0">
                          <a:latin typeface="Cambria Math"/>
                        </a:rPr>
                        <m:t>𝑌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Minimum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61715"/>
                <a:ext cx="8229600" cy="3420085"/>
              </a:xfrm>
              <a:blipFill>
                <a:blip r:embed="rId3"/>
                <a:stretch>
                  <a:fillRect l="-444" t="-1068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45581"/>
            <a:ext cx="3906476" cy="2120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06676" y="2115130"/>
            <a:ext cx="81792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KL </a:t>
            </a:r>
            <a:r>
              <a:rPr lang="en-US" i="1" dirty="0" err="1">
                <a:solidFill>
                  <a:schemeClr val="tx1"/>
                </a:solidFill>
              </a:rPr>
              <a:t>Div</a:t>
            </a:r>
            <a:endParaRPr 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05400" y="199944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99447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5915638" y="1828800"/>
            <a:ext cx="0" cy="286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39723" y="1509923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723" y="1509923"/>
                <a:ext cx="193258" cy="276999"/>
              </a:xfrm>
              <a:prstGeom prst="rect">
                <a:avLst/>
              </a:prstGeom>
              <a:blipFill>
                <a:blip r:embed="rId6"/>
                <a:stretch>
                  <a:fillRect l="-31250" r="-25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6324600" y="2305629"/>
            <a:ext cx="228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54421" y="2167130"/>
                <a:ext cx="418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421" y="2167130"/>
                <a:ext cx="418704" cy="276999"/>
              </a:xfrm>
              <a:prstGeom prst="rect">
                <a:avLst/>
              </a:prstGeom>
              <a:blipFill>
                <a:blip r:embed="rId7"/>
                <a:stretch>
                  <a:fillRect l="-13043" r="-130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981" y="4953000"/>
                <a:ext cx="2487348" cy="1477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br>
                  <a:rPr lang="en-US" dirty="0"/>
                </a:br>
                <a:r>
                  <a:rPr lang="en-US" dirty="0"/>
                  <a:t>derivative is </a:t>
                </a:r>
                <a:r>
                  <a:rPr lang="en-US" i="1" dirty="0"/>
                  <a:t>not </a:t>
                </a:r>
                <a:r>
                  <a:rPr lang="en-US" dirty="0"/>
                  <a:t>0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 =0</m:t>
                    </m:r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(minimum) </a:t>
                </a:r>
                <a:r>
                  <a:rPr lang="en-US" i="1" dirty="0">
                    <a:solidFill>
                      <a:srgbClr val="C00000"/>
                    </a:solidFill>
                  </a:rPr>
                  <a:t>when y = d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81" y="4953000"/>
                <a:ext cx="2487348" cy="1477328"/>
              </a:xfrm>
              <a:prstGeom prst="rect">
                <a:avLst/>
              </a:prstGeom>
              <a:blipFill>
                <a:blip r:embed="rId8"/>
                <a:stretch>
                  <a:fillRect l="-2206" t="-2479" r="-1225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501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46316"/>
                <a:ext cx="8229600" cy="3511684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Desired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one hot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0…1 …0 0 0 </m:t>
                        </m:r>
                      </m:e>
                    </m:d>
                  </m:oMath>
                </a14:m>
                <a:r>
                  <a:rPr lang="en-US" dirty="0"/>
                  <a:t> with the 1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Actual output will be probability distribution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between the desired one-hot output and actual output: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0 …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…0 0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46316"/>
                <a:ext cx="8229600" cy="3511684"/>
              </a:xfrm>
              <a:blipFill>
                <a:blip r:embed="rId3"/>
                <a:stretch>
                  <a:fillRect l="-222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2BE71D-5C5A-407E-B4D2-15CF493082B8}"/>
              </a:ext>
            </a:extLst>
          </p:cNvPr>
          <p:cNvGrpSpPr/>
          <p:nvPr/>
        </p:nvGrpSpPr>
        <p:grpSpPr>
          <a:xfrm>
            <a:off x="1828800" y="1149484"/>
            <a:ext cx="5801907" cy="1974716"/>
            <a:chOff x="1828800" y="1149484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12954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6099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750445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20323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2217002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202513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406176" y="4973588"/>
                <a:ext cx="2293513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slope is negative </a:t>
                </a:r>
                <a:br>
                  <a:rPr lang="en-US" dirty="0"/>
                </a:b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Indicates</a:t>
                </a:r>
                <a:r>
                  <a:rPr lang="en-US" i="1" dirty="0">
                    <a:solidFill>
                      <a:srgbClr val="C00000"/>
                    </a:solidFill>
                  </a:rPr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br>
                  <a:rPr lang="en-US" i="1" dirty="0">
                    <a:solidFill>
                      <a:srgbClr val="C00000"/>
                    </a:solidFill>
                  </a:rPr>
                </a:br>
                <a:r>
                  <a:rPr lang="en-US" dirty="0"/>
                  <a:t>will</a:t>
                </a:r>
                <a:r>
                  <a:rPr lang="en-US" i="1" dirty="0">
                    <a:solidFill>
                      <a:srgbClr val="C00000"/>
                    </a:solidFill>
                  </a:rPr>
                  <a:t> reduce </a:t>
                </a:r>
                <a:r>
                  <a:rPr lang="en-US" dirty="0"/>
                  <a:t>divergence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6" y="4973588"/>
                <a:ext cx="2293513" cy="1477328"/>
              </a:xfrm>
              <a:prstGeom prst="rect">
                <a:avLst/>
              </a:prstGeom>
              <a:blipFill>
                <a:blip r:embed="rId5"/>
                <a:stretch>
                  <a:fillRect l="-2394" t="-2479" r="-79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84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05200"/>
                <a:ext cx="8229600" cy="3276600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Desired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one hot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0…1 …0 0 0 </m:t>
                        </m:r>
                      </m:e>
                    </m:d>
                  </m:oMath>
                </a14:m>
                <a:r>
                  <a:rPr lang="en-US" dirty="0"/>
                  <a:t> with the 1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Actual output will be probability distribution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between the desired one-hot output and actual output: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0 …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…0 0</m:t>
                          </m:r>
                        </m:e>
                      </m:d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05200"/>
                <a:ext cx="8229600" cy="3276600"/>
              </a:xfrm>
              <a:blipFill>
                <a:blip r:embed="rId2"/>
                <a:stretch>
                  <a:fillRect l="-222" t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1D397A-E34D-4800-840A-7FFE7227D257}"/>
              </a:ext>
            </a:extLst>
          </p:cNvPr>
          <p:cNvGrpSpPr/>
          <p:nvPr/>
        </p:nvGrpSpPr>
        <p:grpSpPr>
          <a:xfrm>
            <a:off x="1828800" y="1149484"/>
            <a:ext cx="5801907" cy="1974716"/>
            <a:chOff x="1828800" y="1149484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1295400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609928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750445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20323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483468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114948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2217002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202513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747" y="5061584"/>
                <a:ext cx="2487348" cy="1477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br>
                  <a:rPr lang="en-US" dirty="0"/>
                </a:br>
                <a:r>
                  <a:rPr lang="en-US" dirty="0"/>
                  <a:t>derivative is </a:t>
                </a:r>
                <a:r>
                  <a:rPr lang="en-US" i="1" dirty="0"/>
                  <a:t>not </a:t>
                </a:r>
                <a:r>
                  <a:rPr lang="en-US" dirty="0"/>
                  <a:t>0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() =0</m:t>
                    </m:r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(minimum) </a:t>
                </a:r>
                <a:r>
                  <a:rPr lang="en-US" i="1" dirty="0">
                    <a:solidFill>
                      <a:srgbClr val="C00000"/>
                    </a:solidFill>
                  </a:rPr>
                  <a:t>when y = d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7" y="5061584"/>
                <a:ext cx="2487348" cy="1477328"/>
              </a:xfrm>
              <a:prstGeom prst="rect">
                <a:avLst/>
              </a:prstGeom>
              <a:blipFill>
                <a:blip r:embed="rId4"/>
                <a:stretch>
                  <a:fillRect l="-1199" t="-397" b="-3175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53200" y="4973588"/>
                <a:ext cx="2293513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slope is negative </a:t>
                </a:r>
                <a:br>
                  <a:rPr lang="en-US" dirty="0"/>
                </a:b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Indicates</a:t>
                </a:r>
                <a:r>
                  <a:rPr lang="en-US" i="1" dirty="0">
                    <a:solidFill>
                      <a:srgbClr val="C00000"/>
                    </a:solidFill>
                  </a:rPr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br>
                  <a:rPr lang="en-US" i="1" dirty="0">
                    <a:solidFill>
                      <a:srgbClr val="C00000"/>
                    </a:solidFill>
                  </a:rPr>
                </a:br>
                <a:r>
                  <a:rPr lang="en-US" dirty="0"/>
                  <a:t>will</a:t>
                </a:r>
                <a:r>
                  <a:rPr lang="en-US" i="1" dirty="0">
                    <a:solidFill>
                      <a:srgbClr val="C00000"/>
                    </a:solidFill>
                  </a:rPr>
                  <a:t> reduce </a:t>
                </a:r>
                <a:r>
                  <a:rPr lang="en-US" dirty="0"/>
                  <a:t>divergence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73588"/>
                <a:ext cx="2293513" cy="1477328"/>
              </a:xfrm>
              <a:prstGeom prst="rect">
                <a:avLst/>
              </a:prstGeom>
              <a:blipFill>
                <a:blip r:embed="rId5"/>
                <a:stretch>
                  <a:fillRect l="-2128" t="-2479" r="-79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73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F8C2-B7F1-44E9-9392-FB7DA043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KL divergence vs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DEE32-390B-429D-854F-E593728C3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5626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KL divergence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i="1" dirty="0"/>
                  <a:t>Cross-entropy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𝑋𝑒𝑛𝑡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cross entropy is merely the KL - entropy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𝑋𝑒𝑛𝑡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minimizes cross-entropy will minimize the KL divergence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desired output and does not depend on the network,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does not depend on the net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 fact, for one-hot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(and KL = </a:t>
                </a:r>
                <a:r>
                  <a:rPr lang="en-US" dirty="0" err="1"/>
                  <a:t>Xent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We will generally minimize to the </a:t>
                </a:r>
                <a:r>
                  <a:rPr lang="en-US" i="1" dirty="0"/>
                  <a:t>cross-entropy </a:t>
                </a:r>
                <a:r>
                  <a:rPr lang="en-US" dirty="0"/>
                  <a:t>loss rather than the KL divergence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dirty="0" err="1"/>
                  <a:t>Xent</a:t>
                </a:r>
                <a:r>
                  <a:rPr lang="en-US" dirty="0"/>
                  <a:t> is </a:t>
                </a:r>
                <a:r>
                  <a:rPr lang="en-US" i="1" dirty="0"/>
                  <a:t>not </a:t>
                </a:r>
                <a:r>
                  <a:rPr lang="en-US" dirty="0"/>
                  <a:t>a divergence, and although it attains its minimum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its minimum value is not 0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DEE32-390B-429D-854F-E593728C3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562600"/>
              </a:xfrm>
              <a:blipFill>
                <a:blip r:embed="rId2"/>
                <a:stretch>
                  <a:fillRect l="-444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BFE6-4CA5-4408-A977-0861DAC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“Label smoothing”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 is sometimes useful to set the target output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…(1−(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with the value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elsewhere for some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“Label smoothing” --  aids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remains: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  <a:blipFill>
                <a:blip r:embed="rId3"/>
                <a:stretch>
                  <a:fillRect l="-444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25163D-4C89-403B-BB93-018A3D402FF6}"/>
              </a:ext>
            </a:extLst>
          </p:cNvPr>
          <p:cNvGrpSpPr/>
          <p:nvPr/>
        </p:nvGrpSpPr>
        <p:grpSpPr>
          <a:xfrm>
            <a:off x="1828800" y="838200"/>
            <a:ext cx="5801907" cy="1974716"/>
            <a:chOff x="1828800" y="838200"/>
            <a:chExt cx="5801907" cy="1974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1" t="28830" r="2075" b="6000"/>
            <a:stretch/>
          </p:blipFill>
          <p:spPr bwMode="auto">
            <a:xfrm>
              <a:off x="1828800" y="984116"/>
              <a:ext cx="386861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43272" y="1298644"/>
              <a:ext cx="744415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1439161"/>
              <a:ext cx="990600" cy="93311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000" y="172105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KL </a:t>
              </a:r>
              <a:r>
                <a:rPr lang="en-US" dirty="0" err="1"/>
                <a:t>Div</a:t>
              </a:r>
              <a:r>
                <a:rPr lang="en-US" dirty="0"/>
                <a:t>()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7912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198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2484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0" y="1172184"/>
              <a:ext cx="0" cy="26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10813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279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5879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0716" y="8382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23" name="Straight Arrow Connector 22"/>
            <p:cNvCxnSpPr>
              <a:stCxn id="10" idx="3"/>
            </p:cNvCxnSpPr>
            <p:nvPr/>
          </p:nvCxnSpPr>
          <p:spPr>
            <a:xfrm flipV="1">
              <a:off x="6629400" y="1905718"/>
              <a:ext cx="457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46279" y="171385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Div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801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“Label smoothing”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It is sometimes useful to set the target output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…(1−(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with the value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position (for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elsewhere for some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“Label smoothing” --  aids gradient descent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KL divergence remains: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𝐷𝑖𝑣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Derivative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𝑑𝐷𝑖𝑣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19400"/>
                <a:ext cx="8229600" cy="4012683"/>
              </a:xfrm>
              <a:blipFill>
                <a:blip r:embed="rId3"/>
                <a:stretch>
                  <a:fillRect l="-444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1" t="28830" r="2075" b="6000"/>
          <a:stretch/>
        </p:blipFill>
        <p:spPr bwMode="auto">
          <a:xfrm>
            <a:off x="1828800" y="984116"/>
            <a:ext cx="38686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43272" y="1298644"/>
            <a:ext cx="744415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638800" y="1439161"/>
            <a:ext cx="990600" cy="9331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17210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</a:t>
            </a:r>
            <a:r>
              <a:rPr lang="en-US" dirty="0" err="1"/>
              <a:t>Div</a:t>
            </a:r>
            <a:r>
              <a:rPr lang="en-US" dirty="0"/>
              <a:t>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12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98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84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77000" y="1172184"/>
            <a:ext cx="0" cy="26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0813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7279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5879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716" y="838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</a:p>
        </p:txBody>
      </p:sp>
      <p:cxnSp>
        <p:nvCxnSpPr>
          <p:cNvPr id="23" name="Straight Arrow Connector 22"/>
          <p:cNvCxnSpPr>
            <a:stCxn id="10" idx="3"/>
          </p:cNvCxnSpPr>
          <p:nvPr/>
        </p:nvCxnSpPr>
        <p:spPr>
          <a:xfrm flipV="1">
            <a:off x="6629400" y="1905718"/>
            <a:ext cx="457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46279" y="171385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</a:t>
            </a:r>
            <a:endParaRPr lang="en-US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FC4A8-A9BA-4CAF-8331-99C207C15399}"/>
              </a:ext>
            </a:extLst>
          </p:cNvPr>
          <p:cNvSpPr txBox="1"/>
          <p:nvPr/>
        </p:nvSpPr>
        <p:spPr>
          <a:xfrm>
            <a:off x="6675758" y="3802787"/>
            <a:ext cx="2416046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Negative derivatives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encourage </a:t>
            </a:r>
            <a:r>
              <a:rPr lang="en-US" i="1" dirty="0">
                <a:latin typeface="Comic Sans MS" panose="030F0702030302020204" pitchFamily="66" charset="0"/>
              </a:rPr>
              <a:t>increasing</a:t>
            </a:r>
          </a:p>
          <a:p>
            <a:r>
              <a:rPr lang="en-US" dirty="0">
                <a:latin typeface="Comic Sans MS" panose="030F0702030302020204" pitchFamily="66" charset="0"/>
              </a:rPr>
              <a:t>the probabilities of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all </a:t>
            </a:r>
            <a:r>
              <a:rPr lang="en-US" dirty="0">
                <a:latin typeface="Comic Sans MS" panose="030F0702030302020204" pitchFamily="66" charset="0"/>
              </a:rPr>
              <a:t>classes, including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incorrect</a:t>
            </a:r>
            <a:r>
              <a:rPr lang="en-US" dirty="0">
                <a:latin typeface="Comic Sans MS" panose="030F0702030302020204" pitchFamily="66" charset="0"/>
              </a:rPr>
              <a:t> classes!</a:t>
            </a:r>
          </a:p>
          <a:p>
            <a:r>
              <a:rPr lang="en-US" dirty="0">
                <a:latin typeface="Comic Sans MS" panose="030F0702030302020204" pitchFamily="66" charset="0"/>
              </a:rPr>
              <a:t>(Seems wrong, no?)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238678-E3AF-4D5B-8511-16A64555C1C8}"/>
              </a:ext>
            </a:extLst>
          </p:cNvPr>
          <p:cNvCxnSpPr/>
          <p:nvPr/>
        </p:nvCxnSpPr>
        <p:spPr>
          <a:xfrm flipH="1">
            <a:off x="4648200" y="4800600"/>
            <a:ext cx="2057400" cy="838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960C1F-A846-41CA-BFE7-06C723500798}"/>
              </a:ext>
            </a:extLst>
          </p:cNvPr>
          <p:cNvCxnSpPr>
            <a:cxnSpLocks/>
          </p:cNvCxnSpPr>
          <p:nvPr/>
        </p:nvCxnSpPr>
        <p:spPr>
          <a:xfrm flipH="1">
            <a:off x="4191000" y="4808150"/>
            <a:ext cx="2514600" cy="1437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42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Setup: Things to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training set of input-output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Minimize the following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610600" cy="5257800"/>
              </a:xfrm>
              <a:blipFill>
                <a:blip r:embed="rId2"/>
                <a:stretch>
                  <a:fillRect l="-162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89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9342" y="4800600"/>
            <a:ext cx="40238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ALL TERMS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196737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4278086" y="3635828"/>
            <a:ext cx="609600" cy="60960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200" b="4401"/>
          <a:stretch/>
        </p:blipFill>
        <p:spPr>
          <a:xfrm>
            <a:off x="914400" y="1264920"/>
            <a:ext cx="285750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</p:spPr>
            <p:txBody>
              <a:bodyPr>
                <a:normAutofit/>
              </a:bodyPr>
              <a:lstStyle/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Where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857250" lvl="2" indent="-457200">
                  <a:buFont typeface="Courier New" panose="02070309020205020404" pitchFamily="49" charset="0"/>
                  <a:buChar char="o"/>
                </a:pPr>
                <a:r>
                  <a:rPr lang="en-US" dirty="0"/>
                  <a:t>You may be more familiar with the term “gradient” which is actually defined as the transpose of the derivative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7600"/>
                <a:ext cx="8229600" cy="3124200"/>
              </a:xfrm>
              <a:blipFill>
                <a:blip r:embed="rId3"/>
                <a:stretch>
                  <a:fillRect l="-133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26826" y="3052742"/>
                <a:ext cx="23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26" y="3052742"/>
                <a:ext cx="230832" cy="369332"/>
              </a:xfrm>
              <a:prstGeom prst="rect">
                <a:avLst/>
              </a:prstGeom>
              <a:blipFill>
                <a:blip r:embed="rId4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94" y="1036912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 flipV="1">
            <a:off x="2699860" y="2553355"/>
            <a:ext cx="22578" cy="8523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51038" y="2197382"/>
            <a:ext cx="0" cy="906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51038" y="2197381"/>
            <a:ext cx="1905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2438" y="2567466"/>
            <a:ext cx="2133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71626" y="3022610"/>
                <a:ext cx="3125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626" y="3022610"/>
                <a:ext cx="312586" cy="276999"/>
              </a:xfrm>
              <a:prstGeom prst="rect">
                <a:avLst/>
              </a:prstGeom>
              <a:blipFill>
                <a:blip r:embed="rId6"/>
                <a:stretch>
                  <a:fillRect l="-17647" r="-11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695449" y="2222361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49" y="2222361"/>
                <a:ext cx="324576" cy="276999"/>
              </a:xfrm>
              <a:prstGeom prst="rect">
                <a:avLst/>
              </a:prstGeom>
              <a:blipFill>
                <a:blip r:embed="rId7"/>
                <a:stretch>
                  <a:fillRect l="-16981" r="-169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2711149" y="3034696"/>
            <a:ext cx="228600" cy="138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26304" y="1507560"/>
                <a:ext cx="2493696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now a vector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4" y="1507560"/>
                <a:ext cx="2493696" cy="369332"/>
              </a:xfrm>
              <a:prstGeom prst="rect">
                <a:avLst/>
              </a:prstGeom>
              <a:blipFill>
                <a:blip r:embed="rId8"/>
                <a:stretch>
                  <a:fillRect l="-2200" t="-8197" r="-97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Multivariate scalar function: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Scalar function of </a:t>
            </a:r>
            <a:r>
              <a:rPr lang="en-US" b="1" i="1" dirty="0"/>
              <a:t>vector </a:t>
            </a:r>
            <a:r>
              <a:rPr lang="en-US" b="1" dirty="0"/>
              <a:t>argument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44609" y="1872344"/>
                <a:ext cx="1386277" cy="97270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09" y="1872344"/>
                <a:ext cx="1386277" cy="9727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334958" y="4067474"/>
            <a:ext cx="2580442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We will be using this symbol for vector and</a:t>
            </a:r>
            <a:b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matrix derivatives</a:t>
            </a:r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 flipV="1">
            <a:off x="4572000" y="4128253"/>
            <a:ext cx="1762958" cy="40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0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D8C7-A002-4A77-8B2C-FAFA734772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Story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9899-E552-46D9-894D-DC1FE263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Neural nets are universal approximators</a:t>
            </a:r>
          </a:p>
          <a:p>
            <a:pPr lvl="2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Neural networks are trained to approximate functions by adjusting their parameters to minimize the average divergence between their actual output and the desired output at a set of “training instances”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Input-output samples from the function to be learned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average divergence is the “Loss” to be minimized</a:t>
            </a:r>
          </a:p>
          <a:p>
            <a:pPr lvl="3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To train them, several terms must be defined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network itself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manner in which inputs are represented as numbers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manner in which outputs are represented as numbers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As numeric vectors for real predictions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As one-hot vectors for classification functions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divergence function that computes the error between actual and desired outputs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L2 divergence for real-valued predictions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KL divergence for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7478-CD09-436F-A795-C0B97A60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27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6995-BA43-49A1-8D55-0376276E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5514-B906-4594-959E-DF77C895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21D51-D8EB-44F3-96B1-17EB35B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8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127577</TotalTime>
  <Words>5353</Words>
  <Application>Microsoft Office PowerPoint</Application>
  <PresentationFormat>On-screen Show (4:3)</PresentationFormat>
  <Paragraphs>965</Paragraphs>
  <Slides>91</Slides>
  <Notes>14</Notes>
  <HiddenSlides>9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Cambria Math</vt:lpstr>
      <vt:lpstr>Comic Sans MS</vt:lpstr>
      <vt:lpstr>Courier New</vt:lpstr>
      <vt:lpstr>Times New Roman</vt:lpstr>
      <vt:lpstr>Wingdings</vt:lpstr>
      <vt:lpstr>Office Theme</vt:lpstr>
      <vt:lpstr>Equation</vt:lpstr>
      <vt:lpstr>Neural Networks Learning the network: Backprop</vt:lpstr>
      <vt:lpstr>Recap: Empirical Risk Minimization</vt:lpstr>
      <vt:lpstr>Recap: Empirical Risk Minimization</vt:lpstr>
      <vt:lpstr>A quick intro to  function optimization  with an initial discussion of derivatives</vt:lpstr>
      <vt:lpstr>A brief note on derivatives..</vt:lpstr>
      <vt:lpstr>Scalar function of scalar argument</vt:lpstr>
      <vt:lpstr>Scalar function of scalar argument</vt:lpstr>
      <vt:lpstr>Multivariate scalar function: Scalar function of vector argument</vt:lpstr>
      <vt:lpstr>Multivariate scalar function: Scalar function of vector argument</vt:lpstr>
      <vt:lpstr>Gradient of a scalar function of a vector</vt:lpstr>
      <vt:lpstr>Gradient of a scalar function of a vector</vt:lpstr>
      <vt:lpstr>A well-known vector property</vt:lpstr>
      <vt:lpstr>Properties of Gradient</vt:lpstr>
      <vt:lpstr>Gradient</vt:lpstr>
      <vt:lpstr>Gradient</vt:lpstr>
      <vt:lpstr>Gradient</vt:lpstr>
      <vt:lpstr>Gradient</vt:lpstr>
      <vt:lpstr>Properties of Gradient: 2</vt:lpstr>
      <vt:lpstr>The Hessian</vt:lpstr>
      <vt:lpstr>The problem of optimization</vt:lpstr>
      <vt:lpstr>Finding the minimum of a function</vt:lpstr>
      <vt:lpstr>Turning Points</vt:lpstr>
      <vt:lpstr>Derivatives of a curve</vt:lpstr>
      <vt:lpstr>Derivative of the derivative of the curve</vt:lpstr>
      <vt:lpstr>Solution: Finding the minimum or maximum of a function</vt:lpstr>
      <vt:lpstr>A note on derivatives of functions of  single variable</vt:lpstr>
      <vt:lpstr>A note on derivatives of functions of  single variable</vt:lpstr>
      <vt:lpstr>What about functions of multiple variables?</vt:lpstr>
      <vt:lpstr>Finding the minimum of a scalar function of a multivariate input</vt:lpstr>
      <vt:lpstr>Unconstrained Minimization of function (Multivariate)</vt:lpstr>
      <vt:lpstr>Unconstrained Minimization of function (Example)</vt:lpstr>
      <vt:lpstr>Unconstrained Minimization of function (Example)</vt:lpstr>
      <vt:lpstr>Unconstrained Minimization of function (Example)</vt:lpstr>
      <vt:lpstr>Closed Form Solutions are not always available</vt:lpstr>
      <vt:lpstr>Iterative solutions</vt:lpstr>
      <vt:lpstr>The Approach of Gradient Descent</vt:lpstr>
      <vt:lpstr>The Approach of Gradient Descent</vt:lpstr>
      <vt:lpstr>The Approach of Gradient Descent</vt:lpstr>
      <vt:lpstr>The Approach of Gradient Descent</vt:lpstr>
      <vt:lpstr>Gradients of multivariate functions</vt:lpstr>
      <vt:lpstr>Gradient descent/ascent (multivariate) </vt:lpstr>
      <vt:lpstr>Gradient descent convergence criteria </vt:lpstr>
      <vt:lpstr>Overall Gradient Descent Algorithm</vt:lpstr>
      <vt:lpstr>Convergence of Gradient Descent</vt:lpstr>
      <vt:lpstr>PowerPoint Presentation</vt:lpstr>
      <vt:lpstr>Problem Statement</vt:lpstr>
      <vt:lpstr>Gradient Descent to train a network</vt:lpstr>
      <vt:lpstr>Preliminaries</vt:lpstr>
      <vt:lpstr>Problem Setup: Things to define</vt:lpstr>
      <vt:lpstr>Problem Setup: Things to define</vt:lpstr>
      <vt:lpstr>Problem Setup: Things to define</vt:lpstr>
      <vt:lpstr>Problem Setup: Things to define</vt:lpstr>
      <vt:lpstr>Problem Setup: Things to define</vt:lpstr>
      <vt:lpstr>What is f()? Typical network</vt:lpstr>
      <vt:lpstr>Typical network</vt:lpstr>
      <vt:lpstr>The individual neurons</vt:lpstr>
      <vt:lpstr>The individual neurons</vt:lpstr>
      <vt:lpstr>Activations and their derivatives</vt:lpstr>
      <vt:lpstr>Vector Activations</vt:lpstr>
      <vt:lpstr>Vector activation example: Softmax</vt:lpstr>
      <vt:lpstr>Multiplicative combination: Can be viewed as a case of vector activations</vt:lpstr>
      <vt:lpstr>Typical network</vt:lpstr>
      <vt:lpstr>Notation</vt:lpstr>
      <vt:lpstr>Problem Setup: Things to define</vt:lpstr>
      <vt:lpstr>Problem Setup: Things to define</vt:lpstr>
      <vt:lpstr>Input, target output, and actual output: Vector notation</vt:lpstr>
      <vt:lpstr>Representing the input</vt:lpstr>
      <vt:lpstr>Representing the output</vt:lpstr>
      <vt:lpstr>Representing the output</vt:lpstr>
      <vt:lpstr>Representing the output</vt:lpstr>
      <vt:lpstr>Representing the output</vt:lpstr>
      <vt:lpstr>Multi-class output: One-hot representations</vt:lpstr>
      <vt:lpstr>Multi-class networks</vt:lpstr>
      <vt:lpstr>Multi-class classification: Output</vt:lpstr>
      <vt:lpstr>Inputs and outputs:  Typical Problem Statement</vt:lpstr>
      <vt:lpstr> Typical Problem statement: binary classification</vt:lpstr>
      <vt:lpstr> Typical Problem statement: multiclass classification</vt:lpstr>
      <vt:lpstr>Problem Setup: Things to define</vt:lpstr>
      <vt:lpstr>Problem Setup: Things to define</vt:lpstr>
      <vt:lpstr>Examples of divergence functions</vt:lpstr>
      <vt:lpstr>For binary classifier</vt:lpstr>
      <vt:lpstr>KL vs L2</vt:lpstr>
      <vt:lpstr>For binary classifier</vt:lpstr>
      <vt:lpstr>For multi-class classification</vt:lpstr>
      <vt:lpstr>For multi-class classification</vt:lpstr>
      <vt:lpstr>KL divergence vs cross entropy</vt:lpstr>
      <vt:lpstr>“Label smoothing”</vt:lpstr>
      <vt:lpstr>“Label smoothing”</vt:lpstr>
      <vt:lpstr>Problem Setup: Things to define</vt:lpstr>
      <vt:lpstr>Story so far</vt:lpstr>
      <vt:lpstr>Next Class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bhiksha</dc:creator>
  <cp:lastModifiedBy>Bhiksha Raj</cp:lastModifiedBy>
  <cp:revision>863</cp:revision>
  <cp:lastPrinted>2020-01-26T23:31:25Z</cp:lastPrinted>
  <dcterms:created xsi:type="dcterms:W3CDTF">2013-08-14T03:34:54Z</dcterms:created>
  <dcterms:modified xsi:type="dcterms:W3CDTF">2021-02-10T11:09:47Z</dcterms:modified>
</cp:coreProperties>
</file>